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4"/>
  </p:sldMasterIdLst>
  <p:notesMasterIdLst>
    <p:notesMasterId r:id="rId15"/>
  </p:notesMasterIdLst>
  <p:handoutMasterIdLst>
    <p:handoutMasterId r:id="rId16"/>
  </p:handoutMasterIdLst>
  <p:sldIdLst>
    <p:sldId id="444" r:id="rId5"/>
    <p:sldId id="390" r:id="rId6"/>
    <p:sldId id="437" r:id="rId7"/>
    <p:sldId id="446" r:id="rId8"/>
    <p:sldId id="436" r:id="rId9"/>
    <p:sldId id="443" r:id="rId10"/>
    <p:sldId id="355" r:id="rId11"/>
    <p:sldId id="445" r:id="rId12"/>
    <p:sldId id="410" r:id="rId13"/>
    <p:sldId id="43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2" userDrawn="1">
          <p15:clr>
            <a:srgbClr val="A4A3A4"/>
          </p15:clr>
        </p15:guide>
        <p15:guide id="3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inclair Vincent" initials="SV" lastIdx="3" clrIdx="6">
    <p:extLst>
      <p:ext uri="{19B8F6BF-5375-455C-9EA6-DF929625EA0E}">
        <p15:presenceInfo xmlns:p15="http://schemas.microsoft.com/office/powerpoint/2012/main" userId="Sinclair Vincent" providerId="None"/>
      </p:ext>
    </p:extLst>
  </p:cmAuthor>
  <p:cmAuthor id="1" name="Carolyn Ching" initials="CC" lastIdx="23" clrIdx="0">
    <p:extLst/>
  </p:cmAuthor>
  <p:cmAuthor id="8" name="Anne Thiel" initials="AT" lastIdx="5" clrIdx="7">
    <p:extLst>
      <p:ext uri="{19B8F6BF-5375-455C-9EA6-DF929625EA0E}">
        <p15:presenceInfo xmlns:p15="http://schemas.microsoft.com/office/powerpoint/2012/main" userId="S-1-5-21-2918144975-1797036574-22384940-1649" providerId="AD"/>
      </p:ext>
    </p:extLst>
  </p:cmAuthor>
  <p:cmAuthor id="2" name="Naomi Swickard" initials="NS" lastIdx="7" clrIdx="1"/>
  <p:cmAuthor id="3" name="Melisa Krnjaic" initials="MK" lastIdx="1" clrIdx="2"/>
  <p:cmAuthor id="4" name="Neelam Singh" initials="NS" lastIdx="2" clrIdx="3"/>
  <p:cmAuthor id="5" name="Jerry Seager" initials="JS" lastIdx="10" clrIdx="4"/>
  <p:cmAuthor id="6" name="Kate Heller" initials="KH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F"/>
    <a:srgbClr val="009F4F"/>
    <a:srgbClr val="FEFDFE"/>
    <a:srgbClr val="504652"/>
    <a:srgbClr val="FEFEFE"/>
    <a:srgbClr val="625852"/>
    <a:srgbClr val="2C8C35"/>
    <a:srgbClr val="2A8A33"/>
    <a:srgbClr val="144018"/>
    <a:srgbClr val="206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76751" autoAdjust="0"/>
  </p:normalViewPr>
  <p:slideViewPr>
    <p:cSldViewPr>
      <p:cViewPr varScale="1">
        <p:scale>
          <a:sx n="97" d="100"/>
          <a:sy n="97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1542" y="78"/>
      </p:cViewPr>
      <p:guideLst>
        <p:guide orient="horz" pos="3024"/>
        <p:guide pos="2302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142" cy="480389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03" y="0"/>
            <a:ext cx="3170142" cy="480389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3663B5C-26CD-4BCE-9AA6-1DE28A46FB42}" type="datetimeFigureOut">
              <a:rPr lang="en-GB" smtClean="0"/>
              <a:t>21/06/2019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142" cy="480389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03" y="9119173"/>
            <a:ext cx="3170142" cy="480389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7C3EE89-9E65-490A-8BF4-CA7039537D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73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3127" tIns="46563" rIns="93127" bIns="465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3127" tIns="46563" rIns="93127" bIns="46563" rtlCol="0"/>
          <a:lstStyle>
            <a:lvl1pPr algn="r">
              <a:defRPr sz="1200"/>
            </a:lvl1pPr>
          </a:lstStyle>
          <a:p>
            <a:fld id="{484228F3-E681-406F-927E-841F9B8397C8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7" tIns="46563" rIns="93127" bIns="465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3127" tIns="46563" rIns="93127" bIns="465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3127" tIns="46563" rIns="93127" bIns="465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3127" tIns="46563" rIns="93127" bIns="46563" rtlCol="0" anchor="b"/>
          <a:lstStyle>
            <a:lvl1pPr algn="r">
              <a:defRPr sz="1200"/>
            </a:lvl1pPr>
          </a:lstStyle>
          <a:p>
            <a:fld id="{54BE422D-7600-433B-A934-D069019043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7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E422D-7600-433B-A934-D0690190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4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/>
              <a:t>ICAT is funded and overseen by the four donor organizations at the top of this </a:t>
            </a:r>
            <a:r>
              <a:rPr lang="en-US" sz="1400" baseline="0" dirty="0" smtClean="0"/>
              <a:t>slide.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It is hosted by UNOPS which manages the funds and the secretariat.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Four partners</a:t>
            </a:r>
            <a:r>
              <a:rPr lang="en-US" sz="1400" baseline="0" dirty="0"/>
              <a:t>: the UNEP-DTU partnership, Verra, </a:t>
            </a:r>
            <a:r>
              <a:rPr lang="en-US" sz="1400" baseline="0" dirty="0" smtClean="0"/>
              <a:t>World </a:t>
            </a:r>
            <a:r>
              <a:rPr lang="en-US" sz="1400" baseline="0" dirty="0"/>
              <a:t>Resources </a:t>
            </a:r>
            <a:r>
              <a:rPr lang="en-US" sz="1400" baseline="0" dirty="0" smtClean="0"/>
              <a:t>Institute and ISPRA are implementing ICAT’s activities.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The initiative is supported by a number of other organizations shown here on the screen,</a:t>
            </a:r>
            <a:r>
              <a:rPr lang="en-GB" sz="1400" baseline="0" dirty="0" smtClean="0"/>
              <a:t> including the UNFCCC, represented ex officio on the Donor Steering Committee</a:t>
            </a:r>
            <a:endParaRPr lang="en-US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22D-7600-433B-A934-D0690190437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8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/>
              <a:t>34 countries have been invited </a:t>
            </a:r>
          </a:p>
          <a:p>
            <a:r>
              <a:rPr lang="en-GB" sz="1400" baseline="0" dirty="0" smtClean="0"/>
              <a:t>30 accepted either through a formal agreement or a formal letter</a:t>
            </a:r>
          </a:p>
          <a:p>
            <a:r>
              <a:rPr lang="en-GB" sz="1400" baseline="0" dirty="0" smtClean="0"/>
              <a:t>For more than half of these, work is well under way and coming to a close soon.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22D-7600-433B-A934-D069019043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22D-7600-433B-A934-D069019043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1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National development priorities: growth, job creation, social, environmental (air and water quality), etc.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Transformational change: mobilizing investment – public (climate) resources and private finance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GHG emission reductions towards the global policy objective (&lt; 1.5/2</a:t>
            </a:r>
            <a:r>
              <a:rPr lang="en-GB" sz="14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Competitiveness concerns in climate action</a:t>
            </a:r>
          </a:p>
          <a:p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22D-7600-433B-A934-D069019043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4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dirty="0"/>
              <a:t>The objective of ICAT is to</a:t>
            </a:r>
            <a:r>
              <a:rPr lang="en-GB" sz="1400" baseline="0" dirty="0"/>
              <a:t>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en-GB" sz="1400" baseline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policymakers with tools and support to measure and assess the effectiveness of their country’s climate actions in line with the Paris Agreement.</a:t>
            </a:r>
            <a:endParaRPr lang="en-GB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baseline="0" dirty="0" smtClean="0"/>
              <a:t>This entails two main activities:</a:t>
            </a:r>
          </a:p>
          <a:p>
            <a:pPr marL="228600" indent="-228600">
              <a:buAutoNum type="arabicParenR"/>
            </a:pPr>
            <a:r>
              <a:rPr lang="en-GB" sz="1400" b="1" baseline="0" dirty="0" smtClean="0"/>
              <a:t>Work on </a:t>
            </a:r>
            <a:r>
              <a:rPr lang="en-GB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Methodologies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help countries assess the GHG, sustainable development and transformational impacts of policies and actions in an integrated way. </a:t>
            </a:r>
          </a:p>
          <a:p>
            <a:pPr marL="228600" indent="-228600">
              <a:buAutoNum type="arabicParenR"/>
            </a:pPr>
            <a:r>
              <a:rPr lang="en-GB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Capacity 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Supporting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countries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towards improving policy design and impact assessment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capacity; supporting all aspects of the ETF</a:t>
            </a:r>
            <a:endParaRPr lang="en-GB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22D-7600-433B-A934-D069019043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1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742950"/>
            <a:ext cx="4956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ICAT provides a toolbox of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methodologies for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assessment of the GHG, sustainable development and transformational impacts of policies and actions.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series of guidance is comprised of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guidance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documents, which are shown in this figure.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assessment guidance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 (in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blue), which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GHG impacts for various sectors and crosscutting impacts that look beyond.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methodologies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 further guidance on topics such as stakeholder participation (in dark blue).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22D-7600-433B-A934-D0690190437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E422D-7600-433B-A934-D0690190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5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422D-7600-433B-A934-D0690190437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9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57200" y="3048000"/>
            <a:ext cx="8229600" cy="762000"/>
          </a:xfrm>
        </p:spPr>
        <p:txBody>
          <a:bodyPr anchor="ctr"/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Insert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Name(s) of Presenter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3879732-5757-4486-B464-69069C2083F6}" type="datetime3">
              <a:rPr lang="en-US" smtClean="0"/>
              <a:pPr/>
              <a:t>21 June 2019</a:t>
            </a:fld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886200"/>
            <a:ext cx="8229600" cy="990600"/>
          </a:xfrm>
        </p:spPr>
        <p:txBody>
          <a:bodyPr>
            <a:noAutofit/>
          </a:bodyPr>
          <a:lstStyle>
            <a:lvl1pPr algn="ctr">
              <a:buNone/>
              <a:defRPr sz="2000" baseline="0">
                <a:solidFill>
                  <a:schemeClr val="accent1"/>
                </a:solidFill>
              </a:defRPr>
            </a:lvl1pPr>
            <a:lvl2pPr>
              <a:buNone/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the sub-title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88145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83464"/>
            <a:ext cx="8153400" cy="585216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kumimoji="0" lang="en-US" dirty="0"/>
              <a:t>Insert Slide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6172200"/>
            <a:ext cx="3128962" cy="6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Section Description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3716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574512"/>
            <a:ext cx="7620000" cy="584775"/>
          </a:xfrm>
        </p:spPr>
        <p:txBody>
          <a:bodyPr/>
          <a:lstStyle>
            <a:lvl1pPr algn="l">
              <a:buNone/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Insert Section Heading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218694"/>
            <a:ext cx="8534400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0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6172200"/>
            <a:ext cx="3128962" cy="6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3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4100" y="6053328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Title 7"/>
          <p:cNvSpPr>
            <a:spLocks noGrp="1"/>
          </p:cNvSpPr>
          <p:nvPr>
            <p:ph type="ctrTitle" hasCustomPrompt="1"/>
          </p:nvPr>
        </p:nvSpPr>
        <p:spPr>
          <a:xfrm>
            <a:off x="381000" y="228600"/>
            <a:ext cx="8229600" cy="762000"/>
          </a:xfrm>
        </p:spPr>
        <p:txBody>
          <a:bodyPr anchor="ctr"/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Thank You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71600"/>
            <a:ext cx="3886200" cy="2133600"/>
          </a:xfrm>
        </p:spPr>
        <p:txBody>
          <a:bodyPr>
            <a:no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</a:defRPr>
            </a:lvl1pPr>
            <a:lvl2pPr>
              <a:buNone/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Name in BOLD </a:t>
            </a:r>
          </a:p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Contact Number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724400" y="1371600"/>
            <a:ext cx="388620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926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6172200"/>
            <a:ext cx="3128962" cy="6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1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57200" y="3048000"/>
            <a:ext cx="8229600" cy="762000"/>
          </a:xfrm>
        </p:spPr>
        <p:txBody>
          <a:bodyPr anchor="ctr"/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Insert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Name(s) of Presenter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3879732-5757-4486-B464-69069C2083F6}" type="datetime3">
              <a:rPr lang="en-US" smtClean="0"/>
              <a:pPr/>
              <a:t>21 June 2019</a:t>
            </a:fld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886200"/>
            <a:ext cx="8229600" cy="990600"/>
          </a:xfrm>
        </p:spPr>
        <p:txBody>
          <a:bodyPr>
            <a:noAutofit/>
          </a:bodyPr>
          <a:lstStyle>
            <a:lvl1pPr algn="ctr">
              <a:buNone/>
              <a:defRPr sz="2000" baseline="0">
                <a:solidFill>
                  <a:schemeClr val="accent1"/>
                </a:solidFill>
              </a:defRPr>
            </a:lvl1pPr>
            <a:lvl2pPr>
              <a:buNone/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the sub-title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56048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9112"/>
            <a:ext cx="8153400" cy="5847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19200"/>
            <a:ext cx="8153400" cy="4907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9144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6126480"/>
            <a:ext cx="8534400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02680"/>
            <a:ext cx="1073150" cy="598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4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62585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Arial" pitchFamily="34" charset="0"/>
        <a:buChar char="•"/>
        <a:defRPr kumimoji="0" sz="2800" kern="1200">
          <a:solidFill>
            <a:srgbClr val="625852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Arial" pitchFamily="34" charset="0"/>
        <a:buChar char="•"/>
        <a:defRPr kumimoji="0" sz="2400" kern="1200">
          <a:solidFill>
            <a:srgbClr val="625852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Arial" pitchFamily="34" charset="0"/>
        <a:buChar char="•"/>
        <a:defRPr kumimoji="0" sz="2000" kern="1200">
          <a:solidFill>
            <a:srgbClr val="625852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Arial" pitchFamily="34" charset="0"/>
        <a:buChar char="•"/>
        <a:defRPr kumimoji="0" sz="1800" kern="1200">
          <a:solidFill>
            <a:srgbClr val="625852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Arial" pitchFamily="34" charset="0"/>
        <a:buChar char="•"/>
        <a:defRPr kumimoji="0" sz="1800" kern="1200">
          <a:solidFill>
            <a:srgbClr val="625852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582888"/>
            <a:ext cx="9144000" cy="846112"/>
          </a:xfrm>
          <a:solidFill>
            <a:srgbClr val="4A92DB">
              <a:alpha val="80000"/>
            </a:srgbClr>
          </a:solidFill>
        </p:spPr>
        <p:txBody>
          <a:bodyPr/>
          <a:lstStyle/>
          <a:p>
            <a:r>
              <a:rPr lang="en-GB" b="1" dirty="0">
                <a:solidFill>
                  <a:srgbClr val="FEFFFF"/>
                </a:solidFill>
              </a:rPr>
              <a:t>An </a:t>
            </a:r>
            <a:r>
              <a:rPr lang="en-GB" b="1" dirty="0" smtClean="0">
                <a:solidFill>
                  <a:srgbClr val="FEFFFF"/>
                </a:solidFill>
              </a:rPr>
              <a:t>overview of ICAT’s support to countries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Henning Wuester, Director of ICAT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2956"/>
            <a:ext cx="2590800" cy="767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733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</a:rPr>
              <a:t>SB50 Side-event: </a:t>
            </a:r>
          </a:p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Enhancing </a:t>
            </a:r>
            <a:r>
              <a:rPr lang="en-US" sz="2000" b="1" i="1" dirty="0">
                <a:solidFill>
                  <a:srgbClr val="0070C0"/>
                </a:solidFill>
              </a:rPr>
              <a:t>transparency around NDCs for benefits beyond </a:t>
            </a:r>
            <a:r>
              <a:rPr lang="en-US" sz="2000" b="1" i="1" dirty="0" smtClean="0">
                <a:solidFill>
                  <a:srgbClr val="0070C0"/>
                </a:solidFill>
              </a:rPr>
              <a:t>reporting</a:t>
            </a:r>
            <a:r>
              <a:rPr lang="en-GB" sz="2000" b="1" dirty="0" smtClean="0">
                <a:solidFill>
                  <a:srgbClr val="0070C0"/>
                </a:solidFill>
              </a:rPr>
              <a:t> 21 June </a:t>
            </a:r>
            <a:r>
              <a:rPr lang="en-GB" sz="2000" b="1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04217" y="-38149"/>
            <a:ext cx="6239783" cy="1485949"/>
            <a:chOff x="3549007" y="89419"/>
            <a:chExt cx="5581985" cy="1206231"/>
          </a:xfrm>
        </p:grpSpPr>
        <p:pic>
          <p:nvPicPr>
            <p:cNvPr id="11" name="Grafik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742" y="105832"/>
              <a:ext cx="1980250" cy="1135298"/>
            </a:xfrm>
            <a:prstGeom prst="rect">
              <a:avLst/>
            </a:prstGeom>
          </p:spPr>
        </p:pic>
        <p:pic>
          <p:nvPicPr>
            <p:cNvPr id="10" name="Grafik 4">
              <a:extLst>
                <a:ext uri="{FF2B5EF4-FFF2-40B4-BE49-F238E27FC236}">
                  <a16:creationId xmlns:a16="http://schemas.microsoft.com/office/drawing/2014/main" id="{5E4ED34F-BF35-4472-A2FF-35A492BAA4B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07" y="450716"/>
              <a:ext cx="1969135" cy="474980"/>
            </a:xfrm>
            <a:prstGeom prst="rect">
              <a:avLst/>
            </a:prstGeom>
          </p:spPr>
        </p:pic>
        <p:pic>
          <p:nvPicPr>
            <p:cNvPr id="12" name="Grafik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276" y="89419"/>
              <a:ext cx="1321748" cy="12062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2069"/>
            <a:ext cx="9144000" cy="1219200"/>
          </a:xfrm>
          <a:solidFill>
            <a:srgbClr val="4A92DB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EFFFF"/>
                </a:solidFill>
              </a:rPr>
              <a:t>The Initiative for Climate Action Transparency</a:t>
            </a:r>
            <a:endParaRPr lang="en-US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ICAT offers to countries support to: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1240"/>
            <a:ext cx="3128962" cy="6558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362200"/>
            <a:ext cx="8839200" cy="3886200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None/>
              <a:defRPr kumimoji="0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Arial" pitchFamily="34" charset="0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Arial" pitchFamily="34" charset="0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Arial" pitchFamily="34" charset="0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/>
          </a:p>
          <a:p>
            <a:pPr marL="547688" lvl="2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8800" dirty="0" smtClean="0">
                <a:solidFill>
                  <a:schemeClr val="accent2"/>
                </a:solidFill>
              </a:rPr>
              <a:t>Build / enhance </a:t>
            </a:r>
            <a:r>
              <a:rPr lang="en-GB" sz="8800" b="1" dirty="0" smtClean="0">
                <a:solidFill>
                  <a:schemeClr val="accent2"/>
                </a:solidFill>
              </a:rPr>
              <a:t>transparency systems</a:t>
            </a:r>
            <a:r>
              <a:rPr lang="en-GB" sz="8800" dirty="0" smtClean="0">
                <a:solidFill>
                  <a:schemeClr val="accent2"/>
                </a:solidFill>
              </a:rPr>
              <a:t>, including: institutional capacity; data systems; data quality </a:t>
            </a:r>
            <a:endParaRPr lang="en-US" sz="8800" dirty="0" smtClean="0">
              <a:solidFill>
                <a:schemeClr val="accent2"/>
              </a:solidFill>
            </a:endParaRPr>
          </a:p>
          <a:p>
            <a:pPr marL="547688" lvl="2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8800" b="1" dirty="0">
                <a:solidFill>
                  <a:schemeClr val="accent2"/>
                </a:solidFill>
              </a:rPr>
              <a:t>Track</a:t>
            </a:r>
            <a:r>
              <a:rPr lang="en-GB" sz="8800" b="1" dirty="0" smtClean="0">
                <a:solidFill>
                  <a:schemeClr val="accent2"/>
                </a:solidFill>
              </a:rPr>
              <a:t> </a:t>
            </a:r>
            <a:r>
              <a:rPr lang="en-GB" sz="8800" b="1" dirty="0">
                <a:solidFill>
                  <a:schemeClr val="accent2"/>
                </a:solidFill>
              </a:rPr>
              <a:t>progress</a:t>
            </a:r>
            <a:r>
              <a:rPr lang="en-GB" sz="8800" b="1" dirty="0" smtClean="0">
                <a:solidFill>
                  <a:schemeClr val="accent2"/>
                </a:solidFill>
              </a:rPr>
              <a:t> </a:t>
            </a:r>
            <a:r>
              <a:rPr lang="en-GB" sz="8800" dirty="0" smtClean="0">
                <a:solidFill>
                  <a:schemeClr val="accent2"/>
                </a:solidFill>
              </a:rPr>
              <a:t>in implementing the NDCs (in accordance with indicators chosen) and enhance them</a:t>
            </a:r>
            <a:endParaRPr lang="en-US" sz="8800" dirty="0" smtClean="0">
              <a:solidFill>
                <a:schemeClr val="accent2"/>
              </a:solidFill>
            </a:endParaRPr>
          </a:p>
          <a:p>
            <a:pPr marL="547688" lvl="2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8800" dirty="0">
                <a:solidFill>
                  <a:schemeClr val="accent2"/>
                </a:solidFill>
              </a:rPr>
              <a:t>Assess </a:t>
            </a:r>
            <a:r>
              <a:rPr lang="en-GB" sz="8800" b="1" dirty="0">
                <a:solidFill>
                  <a:schemeClr val="accent2"/>
                </a:solidFill>
              </a:rPr>
              <a:t>impacts of policies</a:t>
            </a:r>
            <a:r>
              <a:rPr lang="en-GB" sz="8800" dirty="0">
                <a:solidFill>
                  <a:schemeClr val="accent2"/>
                </a:solidFill>
              </a:rPr>
              <a:t>, in term of GHG emissions and socio-economic and sustainable development parameters</a:t>
            </a:r>
          </a:p>
          <a:p>
            <a:pPr marL="547688" lvl="2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8800" dirty="0" smtClean="0">
                <a:solidFill>
                  <a:schemeClr val="accent2"/>
                </a:solidFill>
              </a:rPr>
              <a:t>Integrate/aggregate transparency at </a:t>
            </a:r>
            <a:r>
              <a:rPr lang="en-GB" sz="8800" b="1" dirty="0" smtClean="0">
                <a:solidFill>
                  <a:schemeClr val="accent2"/>
                </a:solidFill>
              </a:rPr>
              <a:t>sub-national level </a:t>
            </a:r>
            <a:r>
              <a:rPr lang="en-GB" sz="8800" dirty="0" smtClean="0">
                <a:solidFill>
                  <a:schemeClr val="accent2"/>
                </a:solidFill>
              </a:rPr>
              <a:t>and for </a:t>
            </a:r>
            <a:r>
              <a:rPr lang="en-GB" sz="8800" b="1" dirty="0" smtClean="0">
                <a:solidFill>
                  <a:schemeClr val="accent2"/>
                </a:solidFill>
              </a:rPr>
              <a:t>non-state actors</a:t>
            </a:r>
            <a:endParaRPr lang="en-US" sz="8800" b="1" dirty="0" smtClean="0">
              <a:solidFill>
                <a:schemeClr val="accent2"/>
              </a:solidFill>
            </a:endParaRPr>
          </a:p>
          <a:p>
            <a:pPr marL="547688" lvl="2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8800" dirty="0" smtClean="0">
                <a:solidFill>
                  <a:schemeClr val="accent2"/>
                </a:solidFill>
              </a:rPr>
              <a:t>Identify </a:t>
            </a:r>
            <a:r>
              <a:rPr lang="en-GB" sz="8800" b="1" dirty="0" smtClean="0">
                <a:solidFill>
                  <a:schemeClr val="accent2"/>
                </a:solidFill>
              </a:rPr>
              <a:t>domestic benefits </a:t>
            </a:r>
            <a:r>
              <a:rPr lang="en-GB" sz="8800" dirty="0" smtClean="0">
                <a:solidFill>
                  <a:schemeClr val="accent2"/>
                </a:solidFill>
              </a:rPr>
              <a:t>from enhanced transparency systems, including in mobilizing finance</a:t>
            </a:r>
            <a:endParaRPr lang="en-US" sz="8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ICAT: A multi-stakeholder </a:t>
            </a:r>
            <a:r>
              <a:rPr lang="en-US" b="1" dirty="0">
                <a:latin typeface="+mn-lt"/>
              </a:rPr>
              <a:t>partnership</a:t>
            </a:r>
            <a:endParaRPr lang="en-GB" b="1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17"/>
          <a:stretch/>
        </p:blipFill>
        <p:spPr bwMode="auto">
          <a:xfrm>
            <a:off x="101730" y="1175273"/>
            <a:ext cx="8889870" cy="14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6" b="18242"/>
          <a:stretch/>
        </p:blipFill>
        <p:spPr bwMode="auto">
          <a:xfrm>
            <a:off x="228600" y="4207465"/>
            <a:ext cx="8686800" cy="4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2943" y="6037071"/>
            <a:ext cx="8534400" cy="82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2" b="21259"/>
          <a:stretch/>
        </p:blipFill>
        <p:spPr>
          <a:xfrm>
            <a:off x="473505" y="5815445"/>
            <a:ext cx="1306285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79" y="5815445"/>
            <a:ext cx="2438399" cy="640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915" y="5815445"/>
            <a:ext cx="1401450" cy="594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5857"/>
          <a:stretch/>
        </p:blipFill>
        <p:spPr>
          <a:xfrm>
            <a:off x="7554039" y="4771487"/>
            <a:ext cx="1550143" cy="83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12" y="5975465"/>
            <a:ext cx="2587930" cy="27432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4245" r="77252"/>
          <a:stretch/>
        </p:blipFill>
        <p:spPr bwMode="auto">
          <a:xfrm>
            <a:off x="2895600" y="4741639"/>
            <a:ext cx="1905000" cy="7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t="84245" r="36299"/>
          <a:stretch/>
        </p:blipFill>
        <p:spPr bwMode="auto">
          <a:xfrm>
            <a:off x="4570143" y="4795714"/>
            <a:ext cx="3124201" cy="7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2836572"/>
            <a:ext cx="9144000" cy="1422132"/>
          </a:xfrm>
          <a:prstGeom prst="rect">
            <a:avLst/>
          </a:prstGeom>
        </p:spPr>
      </p:pic>
      <p:pic>
        <p:nvPicPr>
          <p:cNvPr id="1026" name="Picture 2" descr="cid:image001.png@01D168AB.1E3E22E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1" y="4840553"/>
            <a:ext cx="2715553" cy="62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ICAT countries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9" y="1141557"/>
            <a:ext cx="8209631" cy="49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Benefits of enhanced transparency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1240"/>
            <a:ext cx="3128962" cy="6558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514600"/>
            <a:ext cx="8153400" cy="3733800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None/>
              <a:defRPr kumimoji="0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Arial" pitchFamily="34" charset="0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Arial" pitchFamily="34" charset="0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Arial" pitchFamily="34" charset="0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/>
          </a:p>
          <a:p>
            <a:pPr marL="452438" lvl="2" indent="-452438">
              <a:lnSpc>
                <a:spcPct val="120000"/>
              </a:lnSpc>
              <a:buFont typeface="+mj-lt"/>
              <a:buAutoNum type="arabicPeriod"/>
            </a:pPr>
            <a:r>
              <a:rPr lang="en-GB" sz="8800" dirty="0" smtClean="0">
                <a:solidFill>
                  <a:schemeClr val="accent2"/>
                </a:solidFill>
              </a:rPr>
              <a:t>Evidence-based policy-making </a:t>
            </a:r>
            <a:r>
              <a:rPr lang="en-GB" sz="8800" dirty="0" smtClean="0">
                <a:solidFill>
                  <a:schemeClr val="accent2"/>
                </a:solidFill>
              </a:rPr>
              <a:t>and implementation</a:t>
            </a:r>
          </a:p>
          <a:p>
            <a:pPr marL="452438" lvl="2" indent="-452438">
              <a:lnSpc>
                <a:spcPct val="120000"/>
              </a:lnSpc>
              <a:buFont typeface="+mj-lt"/>
              <a:buAutoNum type="arabicPeriod"/>
            </a:pPr>
            <a:r>
              <a:rPr lang="en-GB" sz="8800" dirty="0" smtClean="0">
                <a:solidFill>
                  <a:schemeClr val="accent2"/>
                </a:solidFill>
              </a:rPr>
              <a:t>Stakeholder integration: horizontally and vertically</a:t>
            </a:r>
          </a:p>
          <a:p>
            <a:pPr marL="452438" lvl="2" indent="-452438">
              <a:lnSpc>
                <a:spcPct val="120000"/>
              </a:lnSpc>
              <a:buFont typeface="+mj-lt"/>
              <a:buAutoNum type="arabicPeriod"/>
            </a:pPr>
            <a:r>
              <a:rPr lang="en-GB" sz="8800" dirty="0" smtClean="0">
                <a:solidFill>
                  <a:schemeClr val="accent2"/>
                </a:solidFill>
              </a:rPr>
              <a:t>Accountability: showing results nationally, internationally and to financiers</a:t>
            </a:r>
          </a:p>
        </p:txBody>
      </p:sp>
    </p:spTree>
    <p:extLst>
      <p:ext uri="{BB962C8B-B14F-4D97-AF65-F5344CB8AC3E}">
        <p14:creationId xmlns:p14="http://schemas.microsoft.com/office/powerpoint/2010/main" val="12389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534400" cy="585216"/>
          </a:xfrm>
        </p:spPr>
        <p:txBody>
          <a:bodyPr/>
          <a:lstStyle/>
          <a:p>
            <a:r>
              <a:rPr lang="en-GB" dirty="0" smtClean="0"/>
              <a:t>Transparency to be used beyond reporting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" y="1219200"/>
            <a:ext cx="8166421" cy="4032170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57200" y="5257800"/>
            <a:ext cx="8458200" cy="8446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 kumimoji="0" sz="2800" kern="1200">
                <a:solidFill>
                  <a:srgbClr val="62585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 kumimoji="0" sz="2400" kern="1200">
                <a:solidFill>
                  <a:srgbClr val="62585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  <a:defRPr kumimoji="0" sz="2000" kern="1200">
                <a:solidFill>
                  <a:srgbClr val="625852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Arial" pitchFamily="34" charset="0"/>
              <a:buChar char="•"/>
              <a:defRPr kumimoji="0" sz="1800" kern="1200">
                <a:solidFill>
                  <a:srgbClr val="625852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Arial" pitchFamily="34" charset="0"/>
              <a:buChar char="•"/>
              <a:defRPr kumimoji="0" sz="1800" kern="1200">
                <a:solidFill>
                  <a:srgbClr val="625852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Looking beyond GHG emissions to socio-economic and environmental indicators, and investment-maturity</a:t>
            </a:r>
            <a:endParaRPr lang="en-US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ICAT’s </a:t>
            </a:r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1534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Provide </a:t>
            </a:r>
            <a:r>
              <a:rPr lang="en-US" dirty="0"/>
              <a:t>policymakers around the world with </a:t>
            </a:r>
            <a:r>
              <a:rPr lang="en-US" b="1" dirty="0" smtClean="0"/>
              <a:t>tools, capacity-building and </a:t>
            </a:r>
            <a:r>
              <a:rPr lang="en-US" b="1" dirty="0"/>
              <a:t>support</a:t>
            </a:r>
            <a:r>
              <a:rPr lang="en-US" dirty="0"/>
              <a:t> </a:t>
            </a:r>
            <a:r>
              <a:rPr lang="en-US" dirty="0" smtClean="0"/>
              <a:t>for enhanced transparency. 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Work </a:t>
            </a:r>
            <a:r>
              <a:rPr lang="en-GB" dirty="0" smtClean="0"/>
              <a:t>and support </a:t>
            </a:r>
            <a:r>
              <a:rPr lang="en-GB" dirty="0"/>
              <a:t>provided </a:t>
            </a:r>
            <a:r>
              <a:rPr lang="en-GB" dirty="0" smtClean="0"/>
              <a:t>is: </a:t>
            </a:r>
          </a:p>
          <a:p>
            <a:r>
              <a:rPr lang="en-GB" dirty="0" smtClean="0"/>
              <a:t>Country-driven</a:t>
            </a:r>
            <a:r>
              <a:rPr lang="en-GB" dirty="0"/>
              <a:t>, </a:t>
            </a:r>
            <a:r>
              <a:rPr lang="en-GB" dirty="0" smtClean="0"/>
              <a:t>tailored </a:t>
            </a:r>
            <a:r>
              <a:rPr lang="en-GB" dirty="0"/>
              <a:t>to the country context and </a:t>
            </a:r>
            <a:r>
              <a:rPr lang="en-GB" dirty="0" smtClean="0"/>
              <a:t>priorities; </a:t>
            </a:r>
          </a:p>
          <a:p>
            <a:r>
              <a:rPr lang="en-GB" dirty="0" smtClean="0"/>
              <a:t>Builds </a:t>
            </a:r>
            <a:r>
              <a:rPr lang="en-GB" dirty="0"/>
              <a:t>on existing </a:t>
            </a:r>
            <a:r>
              <a:rPr lang="en-GB" dirty="0" smtClean="0"/>
              <a:t>MRV/transparency </a:t>
            </a:r>
            <a:r>
              <a:rPr lang="en-GB" dirty="0"/>
              <a:t>systems and </a:t>
            </a:r>
            <a:r>
              <a:rPr lang="en-GB" dirty="0"/>
              <a:t>knowledge; and</a:t>
            </a:r>
            <a:endParaRPr lang="en-GB" dirty="0" smtClean="0"/>
          </a:p>
          <a:p>
            <a:r>
              <a:rPr lang="en-GB" dirty="0" smtClean="0"/>
              <a:t>Covering all aspects of the Enhanced Transparency Framework of the Paris Agreement.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29946" y="868363"/>
            <a:ext cx="8950828" cy="5787093"/>
            <a:chOff x="144889" y="632034"/>
            <a:chExt cx="5988237" cy="3863766"/>
          </a:xfrm>
        </p:grpSpPr>
        <p:sp>
          <p:nvSpPr>
            <p:cNvPr id="23" name="Rounded Rectangle 22"/>
            <p:cNvSpPr/>
            <p:nvPr/>
          </p:nvSpPr>
          <p:spPr>
            <a:xfrm>
              <a:off x="189526" y="632034"/>
              <a:ext cx="5943600" cy="2733756"/>
            </a:xfrm>
            <a:prstGeom prst="roundRect">
              <a:avLst>
                <a:gd name="adj" fmla="val 5738"/>
              </a:avLst>
            </a:prstGeom>
            <a:solidFill>
              <a:srgbClr val="4A9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44889" y="3409250"/>
              <a:ext cx="5943600" cy="1086550"/>
            </a:xfrm>
            <a:prstGeom prst="roundRect">
              <a:avLst>
                <a:gd name="adj" fmla="val 8322"/>
              </a:avLst>
            </a:prstGeom>
            <a:solidFill>
              <a:srgbClr val="09294E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581" y="3536519"/>
              <a:ext cx="1879818" cy="433133"/>
            </a:xfrm>
            <a:prstGeom prst="rect">
              <a:avLst/>
            </a:prstGeom>
          </p:spPr>
          <p:txBody>
            <a:bodyPr vert="horz" wrap="square" rtlCol="0" anchor="ctr">
              <a:noAutofit/>
            </a:bodyPr>
            <a:lstStyle/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Process Guidance Documents:</a:t>
              </a:r>
              <a:endPara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10580" y="1064092"/>
              <a:ext cx="3549859" cy="2183835"/>
            </a:xfrm>
            <a:prstGeom prst="roundRect">
              <a:avLst>
                <a:gd name="adj" fmla="val 8969"/>
              </a:avLst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endParaRPr lang="en-GB" sz="2000" dirty="0">
                <a:solidFill>
                  <a:srgbClr val="00206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57625" y="662771"/>
              <a:ext cx="4000179" cy="358160"/>
            </a:xfrm>
            <a:prstGeom prst="rect">
              <a:avLst/>
            </a:prstGeom>
          </p:spPr>
          <p:txBody>
            <a:bodyPr vert="horz" wrap="square" rtlCol="0" anchor="ctr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Impact Assessment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Guidance Documents</a:t>
              </a:r>
              <a:endPara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947767" y="1163882"/>
              <a:ext cx="2165394" cy="2047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Greenhouse gas impacts: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4" y="2070925"/>
            <a:ext cx="1030931" cy="12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530" y="2059908"/>
            <a:ext cx="925503" cy="126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377" y="3432915"/>
            <a:ext cx="1142202" cy="123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769" y="3423570"/>
            <a:ext cx="899154" cy="1231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0199" y="2046063"/>
            <a:ext cx="1107601" cy="127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77610" y="179054"/>
            <a:ext cx="8153400" cy="584200"/>
          </a:xfrm>
        </p:spPr>
        <p:txBody>
          <a:bodyPr/>
          <a:lstStyle/>
          <a:p>
            <a:r>
              <a:rPr lang="en-GB" b="1" dirty="0" smtClean="0"/>
              <a:t>ICAT Methodologies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1855" y="1515493"/>
            <a:ext cx="1314245" cy="1277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4199" y="2438400"/>
            <a:ext cx="1659312" cy="125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8216" y="3419500"/>
            <a:ext cx="1208720" cy="125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6998" y="5198500"/>
            <a:ext cx="1343850" cy="128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9200" y="5198500"/>
            <a:ext cx="1246785" cy="128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49" y="76200"/>
            <a:ext cx="3128962" cy="6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Examples of country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839200" cy="4953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Costa Rica</a:t>
            </a:r>
            <a:r>
              <a:rPr lang="en-GB" dirty="0"/>
              <a:t>: ICAT </a:t>
            </a:r>
            <a:r>
              <a:rPr lang="en-GB" u="sng" dirty="0"/>
              <a:t>Sustainable Development </a:t>
            </a:r>
            <a:r>
              <a:rPr lang="en-GB" u="sng" dirty="0" smtClean="0"/>
              <a:t>and </a:t>
            </a:r>
            <a:r>
              <a:rPr lang="en-GB" u="sng" dirty="0"/>
              <a:t>Transformational Change</a:t>
            </a:r>
            <a:r>
              <a:rPr lang="en-GB" dirty="0"/>
              <a:t> </a:t>
            </a:r>
            <a:r>
              <a:rPr lang="en-GB" dirty="0" smtClean="0"/>
              <a:t>methodologies </a:t>
            </a:r>
            <a:r>
              <a:rPr lang="en-GB" dirty="0"/>
              <a:t>applied in the transport </a:t>
            </a:r>
            <a:r>
              <a:rPr lang="en-GB" dirty="0" smtClean="0"/>
              <a:t>sector. Sectoral </a:t>
            </a:r>
            <a:r>
              <a:rPr lang="en-GB" dirty="0"/>
              <a:t>approach, tailor-made to assess impacts of </a:t>
            </a:r>
            <a:r>
              <a:rPr lang="en-GB" dirty="0" smtClean="0"/>
              <a:t>NDC </a:t>
            </a:r>
            <a:r>
              <a:rPr lang="en-GB" dirty="0"/>
              <a:t>policies and actions to SDGs and </a:t>
            </a:r>
            <a:r>
              <a:rPr lang="en-GB" dirty="0" smtClean="0"/>
              <a:t>national TC vision.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1" dirty="0" smtClean="0"/>
              <a:t>Sri </a:t>
            </a:r>
            <a:r>
              <a:rPr lang="en-GB" b="1" dirty="0"/>
              <a:t>Lanka: </a:t>
            </a:r>
            <a:r>
              <a:rPr lang="en-GB" dirty="0"/>
              <a:t>ICAT </a:t>
            </a:r>
            <a:r>
              <a:rPr lang="en-GB" u="sng" dirty="0"/>
              <a:t>Transport Pricing</a:t>
            </a:r>
            <a:r>
              <a:rPr lang="en-GB" dirty="0"/>
              <a:t> methodology, adapted to country specific </a:t>
            </a:r>
            <a:r>
              <a:rPr lang="en-GB" dirty="0" smtClean="0"/>
              <a:t>needs.</a:t>
            </a:r>
            <a:endParaRPr lang="en-GB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1" dirty="0" smtClean="0"/>
              <a:t>Kenya</a:t>
            </a:r>
            <a:r>
              <a:rPr lang="en-GB" b="1" dirty="0"/>
              <a:t>:</a:t>
            </a:r>
            <a:r>
              <a:rPr lang="en-GB" dirty="0"/>
              <a:t> ICAT </a:t>
            </a:r>
            <a:r>
              <a:rPr lang="en-GB" u="sng" dirty="0"/>
              <a:t>Sustainable Development and Stakeholder Participation</a:t>
            </a:r>
            <a:r>
              <a:rPr lang="en-GB" dirty="0"/>
              <a:t> </a:t>
            </a:r>
            <a:r>
              <a:rPr lang="en-GB" dirty="0" smtClean="0"/>
              <a:t>(SP) methodologies: Comprehensive </a:t>
            </a:r>
            <a:r>
              <a:rPr lang="en-GB" dirty="0"/>
              <a:t>approach to SDG impacts </a:t>
            </a:r>
            <a:r>
              <a:rPr lang="en-GB" dirty="0" smtClean="0"/>
              <a:t>applied </a:t>
            </a:r>
            <a:r>
              <a:rPr lang="en-GB" dirty="0"/>
              <a:t>to solar policy in the energy </a:t>
            </a:r>
            <a:r>
              <a:rPr lang="en-GB" dirty="0" smtClean="0"/>
              <a:t>sector; </a:t>
            </a:r>
            <a:r>
              <a:rPr lang="en-GB" dirty="0"/>
              <a:t>SP applied jointly with CBIT to develop institutional capacity for MRV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1" dirty="0" smtClean="0"/>
              <a:t>Mozambique</a:t>
            </a:r>
            <a:r>
              <a:rPr lang="en-GB" b="1" dirty="0"/>
              <a:t>:</a:t>
            </a:r>
            <a:r>
              <a:rPr lang="en-GB" dirty="0"/>
              <a:t> ICAT </a:t>
            </a:r>
            <a:r>
              <a:rPr lang="en-GB" u="sng" dirty="0"/>
              <a:t>Sustainable Development</a:t>
            </a:r>
            <a:r>
              <a:rPr lang="en-GB" dirty="0"/>
              <a:t> applied to a NAMA on sustainable charcoal </a:t>
            </a:r>
            <a:r>
              <a:rPr lang="en-GB" dirty="0" smtClean="0"/>
              <a:t>production. </a:t>
            </a:r>
            <a:r>
              <a:rPr lang="en-GB" u="sng" dirty="0" smtClean="0"/>
              <a:t>Renewable </a:t>
            </a:r>
            <a:r>
              <a:rPr lang="en-GB" u="sng" dirty="0"/>
              <a:t>Energy</a:t>
            </a:r>
            <a:r>
              <a:rPr lang="en-GB" dirty="0"/>
              <a:t> methodologies applied to a Decree that introduces feed-in tariffs for all key types of renewable </a:t>
            </a:r>
            <a:r>
              <a:rPr lang="en-GB" dirty="0" smtClean="0"/>
              <a:t>energy. ICAT Modelling of NDC baseline.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3048000"/>
            <a:ext cx="7123113" cy="1673225"/>
          </a:xfrm>
          <a:solidFill>
            <a:schemeClr val="tx1">
              <a:alpha val="53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www.climateactiontransparency.org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ICAT@unops.org</a:t>
            </a:r>
            <a:r>
              <a:rPr lang="en-US" sz="2000" b="1" dirty="0" smtClean="0">
                <a:solidFill>
                  <a:srgbClr val="009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9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 you!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95373" y="-210232"/>
            <a:ext cx="6163379" cy="1579426"/>
            <a:chOff x="3941401" y="52507"/>
            <a:chExt cx="5189591" cy="1188623"/>
          </a:xfrm>
        </p:grpSpPr>
        <p:pic>
          <p:nvPicPr>
            <p:cNvPr id="8" name="Grafik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742" y="105832"/>
              <a:ext cx="1980250" cy="1135298"/>
            </a:xfrm>
            <a:prstGeom prst="rect">
              <a:avLst/>
            </a:prstGeom>
          </p:spPr>
        </p:pic>
        <p:pic>
          <p:nvPicPr>
            <p:cNvPr id="9" name="Grafik 4">
              <a:extLst>
                <a:ext uri="{FF2B5EF4-FFF2-40B4-BE49-F238E27FC236}">
                  <a16:creationId xmlns:a16="http://schemas.microsoft.com/office/drawing/2014/main" id="{5E4ED34F-BF35-4472-A2FF-35A492BAA4B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401" y="450716"/>
              <a:ext cx="1969135" cy="461870"/>
            </a:xfrm>
            <a:prstGeom prst="rect">
              <a:avLst/>
            </a:prstGeom>
          </p:spPr>
        </p:pic>
        <p:pic>
          <p:nvPicPr>
            <p:cNvPr id="10" name="Grafik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527" y="52507"/>
              <a:ext cx="1267215" cy="118673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2995373" cy="6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VCSA Presentation Template">
  <a:themeElements>
    <a:clrScheme name="Custom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92DB"/>
      </a:accent1>
      <a:accent2>
        <a:srgbClr val="09294E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/>
      <a:bodyPr vert="horz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CDD8337F9A74DB1C6962D49230B37" ma:contentTypeVersion="0" ma:contentTypeDescription="Create a new document." ma:contentTypeScope="" ma:versionID="c20fc7dea45a7d62a1a62a25d6e76d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4a4c669aae5865acc3e9056c9f3a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F40FFB-4D4D-4589-84C3-843ED44FE49F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427163-8C84-4841-BAFF-125E5FE4B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253B54-9C85-4D0F-B9E5-3B7E0C7C5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667</Words>
  <Application>Microsoft Office PowerPoint</Application>
  <PresentationFormat>On-screen Show (4:3)</PresentationFormat>
  <Paragraphs>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1_VCSA Presentation Template</vt:lpstr>
      <vt:lpstr>The Initiative for Climate Action Transparency</vt:lpstr>
      <vt:lpstr>ICAT: A multi-stakeholder partnership</vt:lpstr>
      <vt:lpstr>ICAT countries</vt:lpstr>
      <vt:lpstr>Benefits of enhanced transparency</vt:lpstr>
      <vt:lpstr>Transparency to be used beyond reporting</vt:lpstr>
      <vt:lpstr>ICAT’s objectives</vt:lpstr>
      <vt:lpstr>ICAT Methodologies</vt:lpstr>
      <vt:lpstr>Examples of country applications</vt:lpstr>
      <vt:lpstr>Thank you!</vt:lpstr>
      <vt:lpstr>ICAT offers to countries support to: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for Climate Action Transparency</dc:title>
  <dc:creator>kheller@v-c-s.org</dc:creator>
  <cp:lastModifiedBy>Henning WUESTER</cp:lastModifiedBy>
  <cp:revision>1025</cp:revision>
  <cp:lastPrinted>2019-04-08T12:45:31Z</cp:lastPrinted>
  <dcterms:created xsi:type="dcterms:W3CDTF">2013-10-17T13:45:39Z</dcterms:created>
  <dcterms:modified xsi:type="dcterms:W3CDTF">2019-06-21T10:30:07Z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0x01010021DCDD8337F9A74DB1C6962D49230B37</vt:lpwstr>
  </property>
</Properties>
</file>