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8" r:id="rId2"/>
    <p:sldId id="262" r:id="rId3"/>
    <p:sldId id="270" r:id="rId4"/>
    <p:sldId id="271" r:id="rId5"/>
    <p:sldId id="272" r:id="rId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isa Herrmann" initials="giz" lastIdx="3" clrIdx="0"/>
  <p:cmAuthor id="1" name="Magdanz, Janina GIZ" initials="MJG" lastIdx="2" clrIdx="1"/>
  <p:cmAuthor id="2" name="Oscar Zarzo Fuertes" initials="giz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3178" autoAdjust="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ACD9B9-EC1E-4D8F-BF27-E997B3598976}" type="datetimeFigureOut">
              <a:rPr lang="de-DE" smtClean="0"/>
              <a:t>21.06.2019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900E90-3B6D-44CC-AD2C-AFB5436E26C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7020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l"/>
            <a:r>
              <a:rPr lang="en-US" b="1" dirty="0" err="1" smtClean="0">
                <a:solidFill>
                  <a:schemeClr val="tx2"/>
                </a:solidFill>
              </a:rPr>
              <a:t>fBUR</a:t>
            </a:r>
            <a:endParaRPr lang="en-US" b="1" dirty="0" smtClean="0">
              <a:solidFill>
                <a:schemeClr val="tx2"/>
              </a:solidFill>
            </a:endParaRPr>
          </a:p>
          <a:p>
            <a:pPr lvl="0" algn="l"/>
            <a:r>
              <a:rPr lang="en-US" dirty="0" smtClean="0">
                <a:solidFill>
                  <a:schemeClr val="tx2"/>
                </a:solidFill>
              </a:rPr>
              <a:t>Design of the structures for national reporting;</a:t>
            </a:r>
          </a:p>
          <a:p>
            <a:pPr lvl="0" algn="l"/>
            <a:r>
              <a:rPr lang="en-US" dirty="0" smtClean="0">
                <a:solidFill>
                  <a:schemeClr val="tx2"/>
                </a:solidFill>
              </a:rPr>
              <a:t>Support on developing the Roadmap for establishing the MRV System;</a:t>
            </a:r>
          </a:p>
          <a:p>
            <a:pPr lvl="0" algn="l"/>
            <a:r>
              <a:rPr lang="en-US" dirty="0" smtClean="0">
                <a:solidFill>
                  <a:schemeClr val="tx2"/>
                </a:solidFill>
              </a:rPr>
              <a:t>Inputs for designing and developing the electronic platform for reporting mitigation actions.</a:t>
            </a:r>
          </a:p>
          <a:p>
            <a:pPr lvl="0" algn="l"/>
            <a:endParaRPr lang="en-US" dirty="0" smtClean="0">
              <a:solidFill>
                <a:schemeClr val="tx2"/>
              </a:solidFill>
            </a:endParaRPr>
          </a:p>
          <a:p>
            <a:pPr lvl="0"/>
            <a:r>
              <a:rPr lang="en-US" b="1" dirty="0" smtClean="0">
                <a:solidFill>
                  <a:schemeClr val="bg1"/>
                </a:solidFill>
              </a:rPr>
              <a:t>ICAT: Establishment of the MRV System</a:t>
            </a:r>
          </a:p>
          <a:p>
            <a:pPr lvl="0"/>
            <a:endParaRPr lang="en-US" b="1" dirty="0" smtClean="0">
              <a:solidFill>
                <a:schemeClr val="bg1"/>
              </a:solidFill>
            </a:endParaRPr>
          </a:p>
          <a:p>
            <a:pPr lvl="0"/>
            <a:r>
              <a:rPr lang="en-US" b="1" dirty="0" smtClean="0">
                <a:solidFill>
                  <a:schemeClr val="tx2"/>
                </a:solidFill>
              </a:rPr>
              <a:t>NDC Update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NDC tracking instrument through the MRV System</a:t>
            </a:r>
          </a:p>
          <a:p>
            <a:pPr lvl="1"/>
            <a:r>
              <a:rPr lang="en-US" b="1" dirty="0" smtClean="0">
                <a:solidFill>
                  <a:schemeClr val="tx2"/>
                </a:solidFill>
              </a:rPr>
              <a:t>Sectoral MRV</a:t>
            </a:r>
          </a:p>
          <a:p>
            <a:pPr lvl="1"/>
            <a:r>
              <a:rPr lang="en-US" b="0" dirty="0" smtClean="0">
                <a:solidFill>
                  <a:schemeClr val="tx2"/>
                </a:solidFill>
              </a:rPr>
              <a:t>Support developing the Waste MRV</a:t>
            </a:r>
          </a:p>
          <a:p>
            <a:pPr lvl="1"/>
            <a:r>
              <a:rPr lang="en-US" b="0" dirty="0" smtClean="0">
                <a:solidFill>
                  <a:schemeClr val="tx2"/>
                </a:solidFill>
              </a:rPr>
              <a:t>Support developing the Cement MRV</a:t>
            </a:r>
          </a:p>
          <a:p>
            <a:pPr lvl="1"/>
            <a:r>
              <a:rPr lang="en-US" b="0" dirty="0" smtClean="0">
                <a:solidFill>
                  <a:schemeClr val="tx2"/>
                </a:solidFill>
              </a:rPr>
              <a:t>Support developing the Electricity Generation MRV</a:t>
            </a:r>
          </a:p>
          <a:p>
            <a:pPr lvl="1"/>
            <a:r>
              <a:rPr lang="en-US" b="0" dirty="0" smtClean="0">
                <a:solidFill>
                  <a:schemeClr val="tx2"/>
                </a:solidFill>
              </a:rPr>
              <a:t>Design of the sectoral MRV systems</a:t>
            </a:r>
          </a:p>
          <a:p>
            <a:pPr lvl="1"/>
            <a:endParaRPr lang="en-US" b="0" dirty="0" smtClean="0"/>
          </a:p>
          <a:p>
            <a:pPr lvl="1"/>
            <a:r>
              <a:rPr lang="en-US" b="1" dirty="0" smtClean="0">
                <a:solidFill>
                  <a:schemeClr val="tx2"/>
                </a:solidFill>
              </a:rPr>
              <a:t>Other transparency initiatives</a:t>
            </a:r>
          </a:p>
          <a:p>
            <a:pPr lvl="1"/>
            <a:endParaRPr lang="en-US" b="0" dirty="0" smtClean="0">
              <a:solidFill>
                <a:schemeClr val="tx1"/>
              </a:solidFill>
            </a:endParaRPr>
          </a:p>
          <a:p>
            <a:pPr lvl="0" algn="l"/>
            <a:endParaRPr lang="en-US" dirty="0" smtClean="0">
              <a:solidFill>
                <a:schemeClr val="tx2"/>
              </a:solidFill>
            </a:endParaRP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900E90-3B6D-44CC-AD2C-AFB5436E26C1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59690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900E90-3B6D-44CC-AD2C-AFB5436E26C1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298978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900E90-3B6D-44CC-AD2C-AFB5436E26C1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4014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6B160-8062-4EE1-889A-57376F4D10F3}" type="datetimeFigureOut">
              <a:rPr lang="de-DE" smtClean="0"/>
              <a:pPr/>
              <a:t>21.06.2019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05D8-4E17-4C8D-BFBC-91DAAF44B6EF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404663"/>
            <a:ext cx="2924237" cy="705331"/>
          </a:xfrm>
          <a:prstGeom prst="rect">
            <a:avLst/>
          </a:prstGeom>
        </p:spPr>
      </p:pic>
      <p:pic>
        <p:nvPicPr>
          <p:cNvPr id="13" name="Grafik 12" descr="C:\Users\orschu_kir\AppData\Local\Microsoft\Windows\Temporary Internet Files\Content.Word\BMUB_Office_en_on behalf.jpg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8833" y="5588045"/>
            <a:ext cx="2320290" cy="1244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rafik 13" descr="GIZ-Logo mit Bezeichnung.JPG"/>
          <p:cNvPicPr/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421" b="19386"/>
          <a:stretch>
            <a:fillRect/>
          </a:stretch>
        </p:blipFill>
        <p:spPr>
          <a:xfrm>
            <a:off x="4421873" y="5825432"/>
            <a:ext cx="2346960" cy="604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3436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6B160-8062-4EE1-889A-57376F4D10F3}" type="datetimeFigureOut">
              <a:rPr lang="de-DE" smtClean="0"/>
              <a:pPr/>
              <a:t>21.06.2019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05D8-4E17-4C8D-BFBC-91DAAF44B6E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914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6B160-8062-4EE1-889A-57376F4D10F3}" type="datetimeFigureOut">
              <a:rPr lang="de-DE" smtClean="0"/>
              <a:pPr/>
              <a:t>21.06.2019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05D8-4E17-4C8D-BFBC-91DAAF44B6E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356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987008" cy="1143000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6B160-8062-4EE1-889A-57376F4D10F3}" type="datetimeFigureOut">
              <a:rPr lang="de-DE" smtClean="0"/>
              <a:pPr/>
              <a:t>21.06.2019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05D8-4E17-4C8D-BFBC-91DAAF44B6EF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5702" y="404663"/>
            <a:ext cx="2254798" cy="543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994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6B160-8062-4EE1-889A-57376F4D10F3}" type="datetimeFigureOut">
              <a:rPr lang="de-DE" smtClean="0"/>
              <a:pPr/>
              <a:t>21.06.2019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05D8-4E17-4C8D-BFBC-91DAAF44B6E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245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5698976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Titel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6B160-8062-4EE1-889A-57376F4D10F3}" type="datetimeFigureOut">
              <a:rPr lang="de-DE" smtClean="0"/>
              <a:pPr/>
              <a:t>21.06.2019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05D8-4E17-4C8D-BFBC-91DAAF44B6EF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5702" y="404663"/>
            <a:ext cx="2254798" cy="543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931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98700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6B160-8062-4EE1-889A-57376F4D10F3}" type="datetimeFigureOut">
              <a:rPr lang="de-DE" smtClean="0"/>
              <a:pPr/>
              <a:t>21.06.2019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05D8-4E17-4C8D-BFBC-91DAAF44B6EF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5702" y="404663"/>
            <a:ext cx="2254798" cy="543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898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978896" cy="1143000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6B160-8062-4EE1-889A-57376F4D10F3}" type="datetimeFigureOut">
              <a:rPr lang="de-DE" smtClean="0"/>
              <a:pPr/>
              <a:t>21.06.2019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05D8-4E17-4C8D-BFBC-91DAAF44B6EF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6" name="Grafik 5" descr="C:\Users\orschu_kir\AppData\Local\Microsoft\Windows\Temporary Internet Files\Content.Word\BMUB_Office_en_on behalf.jpg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5636" y="5613400"/>
            <a:ext cx="2320290" cy="1244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rafik 6" descr="GIZ-Logo mit Bezeichnung.JPG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421" b="19386"/>
          <a:stretch>
            <a:fillRect/>
          </a:stretch>
        </p:blipFill>
        <p:spPr>
          <a:xfrm>
            <a:off x="4473911" y="5873180"/>
            <a:ext cx="2346960" cy="604520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6571" y="404663"/>
            <a:ext cx="3283929" cy="792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7493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6B160-8062-4EE1-889A-57376F4D10F3}" type="datetimeFigureOut">
              <a:rPr lang="de-DE" smtClean="0"/>
              <a:pPr/>
              <a:t>21.06.2019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05D8-4E17-4C8D-BFBC-91DAAF44B6EF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5" name="Grafik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5702" y="404663"/>
            <a:ext cx="2254798" cy="543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342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6B160-8062-4EE1-889A-57376F4D10F3}" type="datetimeFigureOut">
              <a:rPr lang="de-DE" smtClean="0"/>
              <a:pPr/>
              <a:t>21.06.2019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05D8-4E17-4C8D-BFBC-91DAAF44B6EF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5702" y="404663"/>
            <a:ext cx="2254798" cy="543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939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6B160-8062-4EE1-889A-57376F4D10F3}" type="datetimeFigureOut">
              <a:rPr lang="de-DE" smtClean="0"/>
              <a:pPr/>
              <a:t>21.06.2019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05D8-4E17-4C8D-BFBC-91DAAF44B6EF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5702" y="404663"/>
            <a:ext cx="2254798" cy="543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03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76B160-8062-4EE1-889A-57376F4D10F3}" type="datetimeFigureOut">
              <a:rPr lang="de-DE" smtClean="0"/>
              <a:pPr/>
              <a:t>21.06.2019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E05D8-4E17-4C8D-BFBC-91DAAF44B6E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7588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gif"/><Relationship Id="rId4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eg"/><Relationship Id="rId5" Type="http://schemas.openxmlformats.org/officeDocument/2006/relationships/hyperlink" Target="mailto:f.grullon@cambioclimatico.gob.do" TargetMode="Externa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9212" y="1891018"/>
            <a:ext cx="7772400" cy="1470025"/>
          </a:xfrm>
        </p:spPr>
        <p:txBody>
          <a:bodyPr>
            <a:normAutofit/>
          </a:bodyPr>
          <a:lstStyle/>
          <a:p>
            <a:r>
              <a:rPr lang="de-DE" b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Dominican</a:t>
            </a:r>
            <a:r>
              <a:rPr lang="de-DE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b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Republic</a:t>
            </a:r>
            <a:endParaRPr lang="de-DE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20620" y="2667000"/>
            <a:ext cx="8702760" cy="2438400"/>
          </a:xfrm>
        </p:spPr>
        <p:txBody>
          <a:bodyPr>
            <a:noAutofit/>
          </a:bodyPr>
          <a:lstStyle/>
          <a:p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Country Case </a:t>
            </a:r>
          </a:p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Side Event at SB50 | 21 June 2019</a:t>
            </a:r>
          </a:p>
        </p:txBody>
      </p:sp>
      <p:pic>
        <p:nvPicPr>
          <p:cNvPr id="7" name="Picture 4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42" r="5750" b="673"/>
          <a:stretch/>
        </p:blipFill>
        <p:spPr>
          <a:xfrm>
            <a:off x="638414" y="5924878"/>
            <a:ext cx="1877570" cy="827944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5E4ED34F-BF35-4472-A2FF-35A492BAA4BD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6101360"/>
            <a:ext cx="1969135" cy="474980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684" y="146661"/>
            <a:ext cx="4038600" cy="1837118"/>
          </a:xfrm>
          <a:prstGeom prst="rect">
            <a:avLst/>
          </a:prstGeom>
        </p:spPr>
      </p:pic>
      <p:pic>
        <p:nvPicPr>
          <p:cNvPr id="9" name="Grafik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6947" y="509769"/>
            <a:ext cx="2047950" cy="1100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3750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24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4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National experiences with the current MRV framework</a:t>
            </a:r>
            <a:r>
              <a:rPr lang="en-GB" sz="2400" dirty="0"/>
              <a:t/>
            </a:r>
            <a:br>
              <a:rPr lang="en-GB" sz="2400" dirty="0"/>
            </a:br>
            <a:r>
              <a:rPr lang="en-US" sz="2400" dirty="0"/>
              <a:t>Challenges and Success Stories: How to Engage Various Sectors and the Subnational </a:t>
            </a:r>
            <a:r>
              <a:rPr lang="en-US" sz="2400" dirty="0" smtClean="0"/>
              <a:t>Level</a:t>
            </a:r>
            <a:endParaRPr lang="de-DE" sz="2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41278" y="1699418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Information Matters (IM) </a:t>
            </a:r>
            <a:r>
              <a:rPr lang="en-US" sz="2400" dirty="0"/>
              <a:t>outcomes gave first assessment of the national framework </a:t>
            </a:r>
            <a:r>
              <a:rPr lang="en-US" sz="2400" dirty="0" smtClean="0"/>
              <a:t>for designing a MRV </a:t>
            </a:r>
            <a:r>
              <a:rPr lang="en-US" sz="2400" dirty="0"/>
              <a:t>system through an </a:t>
            </a:r>
            <a:r>
              <a:rPr lang="en-US" sz="2400" dirty="0" smtClean="0"/>
              <a:t>established </a:t>
            </a:r>
            <a:r>
              <a:rPr lang="en-US" sz="2400" dirty="0"/>
              <a:t>dialogue platform and capacity building activities. </a:t>
            </a:r>
            <a:endParaRPr lang="en-US" sz="2400" dirty="0" smtClean="0"/>
          </a:p>
          <a:p>
            <a:r>
              <a:rPr lang="en-US" sz="2400" dirty="0" smtClean="0"/>
              <a:t>ICAT scope has focused on the developing of institutional arrangements of the architecture of the national transparency framework of DR through the MRV components, including the area of support.</a:t>
            </a:r>
          </a:p>
          <a:p>
            <a:r>
              <a:rPr lang="en-US" sz="2400" dirty="0" smtClean="0"/>
              <a:t>Private sector engagement to the NDC and the Paris Agreement + SDGs. </a:t>
            </a:r>
          </a:p>
          <a:p>
            <a:r>
              <a:rPr lang="en-US" sz="2400" dirty="0" smtClean="0"/>
              <a:t>Challenges remains on the internal procedures and coordination within the institutions to generate, monitor and report the required data (subnational and national level).</a:t>
            </a:r>
          </a:p>
          <a:p>
            <a:r>
              <a:rPr lang="en-US" sz="2400" dirty="0" smtClean="0"/>
              <a:t>Sufficient resources to maintain the sustainability.  </a:t>
            </a:r>
          </a:p>
          <a:p>
            <a:endParaRPr lang="en-US" sz="2400" dirty="0" smtClean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400" y="5791200"/>
            <a:ext cx="1676400" cy="868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365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143000"/>
          </a:xfrm>
        </p:spPr>
        <p:txBody>
          <a:bodyPr>
            <a:noAutofit/>
          </a:bodyPr>
          <a:lstStyle/>
          <a:p>
            <a:pPr algn="l"/>
            <a:r>
              <a:rPr lang="en-US" sz="24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National benefits of a robust transparency system</a:t>
            </a:r>
            <a:endParaRPr lang="de-DE" sz="2400" b="1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48101" y="1341438"/>
            <a:ext cx="8229600" cy="5135562"/>
          </a:xfrm>
        </p:spPr>
        <p:txBody>
          <a:bodyPr>
            <a:normAutofit/>
          </a:bodyPr>
          <a:lstStyle/>
          <a:p>
            <a:r>
              <a:rPr lang="de-DE" sz="2400" dirty="0" smtClean="0"/>
              <a:t>Stronger governance for NDC implementation while ensuring sustainable development (institutional </a:t>
            </a:r>
            <a:r>
              <a:rPr lang="de-DE" sz="2400" dirty="0" err="1" smtClean="0"/>
              <a:t>streghtening</a:t>
            </a:r>
            <a:r>
              <a:rPr lang="de-DE" sz="2400" dirty="0" smtClean="0"/>
              <a:t>)</a:t>
            </a:r>
            <a:endParaRPr lang="de-DE" sz="2400" dirty="0" smtClean="0"/>
          </a:p>
          <a:p>
            <a:r>
              <a:rPr lang="de-DE" sz="2400" dirty="0" smtClean="0"/>
              <a:t>Clear institutional arrangements and enhanced coordination of all </a:t>
            </a:r>
            <a:r>
              <a:rPr lang="de-DE" sz="2400" dirty="0" err="1" smtClean="0"/>
              <a:t>stakeholders</a:t>
            </a:r>
            <a:endParaRPr lang="de-DE" sz="2400" dirty="0" smtClean="0"/>
          </a:p>
          <a:p>
            <a:r>
              <a:rPr lang="de-DE" sz="2400" dirty="0" smtClean="0"/>
              <a:t>Designing and implementing stronger </a:t>
            </a:r>
            <a:r>
              <a:rPr lang="de-DE" sz="2400" dirty="0" err="1" smtClean="0"/>
              <a:t>public</a:t>
            </a:r>
            <a:r>
              <a:rPr lang="de-DE" sz="2400" dirty="0" smtClean="0"/>
              <a:t> </a:t>
            </a:r>
            <a:r>
              <a:rPr lang="de-DE" sz="2400" dirty="0" err="1" smtClean="0"/>
              <a:t>policies</a:t>
            </a:r>
            <a:r>
              <a:rPr lang="de-DE" sz="2400" dirty="0" smtClean="0"/>
              <a:t> </a:t>
            </a:r>
            <a:r>
              <a:rPr lang="de-DE" sz="2400" dirty="0" smtClean="0"/>
              <a:t>that integrate all socio-economic sectors in the national </a:t>
            </a:r>
            <a:r>
              <a:rPr lang="de-DE" sz="2400" dirty="0" err="1" smtClean="0"/>
              <a:t>planning</a:t>
            </a:r>
            <a:r>
              <a:rPr lang="de-DE" sz="2400" dirty="0" smtClean="0"/>
              <a:t> </a:t>
            </a:r>
            <a:r>
              <a:rPr lang="de-DE" sz="2400" dirty="0" err="1" smtClean="0"/>
              <a:t>proccess</a:t>
            </a:r>
            <a:endParaRPr lang="de-DE" sz="2400" dirty="0" smtClean="0"/>
          </a:p>
          <a:p>
            <a:r>
              <a:rPr lang="de-DE" sz="2400" dirty="0" smtClean="0"/>
              <a:t>Stronger Public-Private partnership</a:t>
            </a:r>
            <a:endParaRPr lang="de-DE" sz="2400" dirty="0"/>
          </a:p>
          <a:p>
            <a:r>
              <a:rPr lang="de-DE" sz="2400" dirty="0" smtClean="0"/>
              <a:t>Quality data for compliance </a:t>
            </a:r>
            <a:r>
              <a:rPr lang="de-DE" sz="2400" dirty="0"/>
              <a:t>through </a:t>
            </a:r>
            <a:r>
              <a:rPr lang="es-ES" sz="2400" dirty="0"/>
              <a:t>standardized</a:t>
            </a:r>
            <a:r>
              <a:rPr lang="de-DE" sz="2400" dirty="0"/>
              <a:t> pr</a:t>
            </a:r>
            <a:r>
              <a:rPr lang="de-DE" sz="2400" dirty="0" smtClean="0"/>
              <a:t>ocesses (electronic platform) 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400" y="5791200"/>
            <a:ext cx="1676400" cy="868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5208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24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4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 needed to deal with ETF requirements</a:t>
            </a:r>
            <a:r>
              <a:rPr lang="en-GB" sz="2400" dirty="0"/>
              <a:t/>
            </a:r>
            <a:br>
              <a:rPr lang="en-GB" sz="2400" dirty="0"/>
            </a:br>
            <a:endParaRPr lang="de-DE" sz="2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400" dirty="0"/>
              <a:t>NDC update </a:t>
            </a:r>
          </a:p>
          <a:p>
            <a:r>
              <a:rPr lang="de-DE" sz="2400" dirty="0" smtClean="0"/>
              <a:t>Expand the mitigation actions electronic platfrom registry, to include all the elements for the </a:t>
            </a:r>
            <a:r>
              <a:rPr lang="de-DE" sz="2400" dirty="0"/>
              <a:t>ETF (NDC </a:t>
            </a:r>
            <a:r>
              <a:rPr lang="de-DE" sz="2400" dirty="0" smtClean="0"/>
              <a:t>data tracking</a:t>
            </a:r>
            <a:r>
              <a:rPr lang="de-DE" sz="2400" dirty="0"/>
              <a:t>= </a:t>
            </a:r>
            <a:r>
              <a:rPr lang="de-DE" sz="2400" dirty="0" smtClean="0"/>
              <a:t>mitigation, adaptation</a:t>
            </a:r>
            <a:r>
              <a:rPr lang="de-DE" sz="2400" dirty="0"/>
              <a:t>, means of </a:t>
            </a:r>
            <a:r>
              <a:rPr lang="de-DE" sz="2400" dirty="0" smtClean="0"/>
              <a:t>implementation)</a:t>
            </a:r>
          </a:p>
          <a:p>
            <a:r>
              <a:rPr lang="de-DE" sz="2400" dirty="0" smtClean="0"/>
              <a:t>Establishment </a:t>
            </a:r>
            <a:r>
              <a:rPr lang="de-DE" sz="2400" dirty="0"/>
              <a:t>of NDC tracking through the MRV </a:t>
            </a:r>
            <a:r>
              <a:rPr lang="de-DE" sz="2400" dirty="0" smtClean="0"/>
              <a:t>System</a:t>
            </a:r>
            <a:endParaRPr lang="de-DE" sz="2400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400" y="5791200"/>
            <a:ext cx="1676400" cy="868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9165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9226" y="520208"/>
            <a:ext cx="2047950" cy="1100081"/>
          </a:xfrm>
          <a:prstGeom prst="rect">
            <a:avLst/>
          </a:prstGeom>
        </p:spPr>
      </p:pic>
      <p:pic>
        <p:nvPicPr>
          <p:cNvPr id="7" name="Picture 4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42" r="5750" b="673"/>
          <a:stretch/>
        </p:blipFill>
        <p:spPr>
          <a:xfrm>
            <a:off x="638414" y="5924878"/>
            <a:ext cx="1877570" cy="827944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5E4ED34F-BF35-4472-A2FF-35A492BAA4BD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6101360"/>
            <a:ext cx="1969135" cy="474980"/>
          </a:xfrm>
          <a:prstGeom prst="rect">
            <a:avLst/>
          </a:prstGeom>
        </p:spPr>
      </p:pic>
      <p:sp>
        <p:nvSpPr>
          <p:cNvPr id="11" name="1 Título"/>
          <p:cNvSpPr txBox="1">
            <a:spLocks/>
          </p:cNvSpPr>
          <p:nvPr/>
        </p:nvSpPr>
        <p:spPr>
          <a:xfrm>
            <a:off x="990600" y="2418238"/>
            <a:ext cx="73635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b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</a:t>
            </a:r>
            <a:r>
              <a:rPr lang="de-DE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b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de-DE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b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de-DE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b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de-DE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b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attention</a:t>
            </a:r>
            <a:r>
              <a:rPr lang="de-DE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r>
              <a:rPr lang="en-US" dirty="0"/>
              <a:t/>
            </a:r>
            <a:br>
              <a:rPr lang="en-US" dirty="0"/>
            </a:br>
            <a:endParaRPr lang="es-DO" dirty="0"/>
          </a:p>
        </p:txBody>
      </p:sp>
      <p:sp>
        <p:nvSpPr>
          <p:cNvPr id="12" name="Rechteck 11"/>
          <p:cNvSpPr/>
          <p:nvPr/>
        </p:nvSpPr>
        <p:spPr bwMode="auto">
          <a:xfrm>
            <a:off x="1143000" y="3352800"/>
            <a:ext cx="7156822" cy="2250744"/>
          </a:xfrm>
          <a:prstGeom prst="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de-DE" b="1" dirty="0" smtClean="0">
                <a:solidFill>
                  <a:srgbClr val="C00000"/>
                </a:solidFill>
              </a:rPr>
              <a:t>Mrs. Jeniffer Hanna </a:t>
            </a:r>
          </a:p>
          <a:p>
            <a:pPr algn="ctr"/>
            <a:r>
              <a:rPr lang="de-DE" b="1" dirty="0" smtClean="0">
                <a:solidFill>
                  <a:srgbClr val="C00000"/>
                </a:solidFill>
              </a:rPr>
              <a:t>Head of Planning and Development</a:t>
            </a:r>
          </a:p>
          <a:p>
            <a:pPr algn="ctr"/>
            <a:r>
              <a:rPr lang="de-DE" b="1" dirty="0" smtClean="0">
                <a:solidFill>
                  <a:srgbClr val="C00000"/>
                </a:solidFill>
              </a:rPr>
              <a:t>National Council for Climate Change and Clean Development Mechanism </a:t>
            </a:r>
          </a:p>
          <a:p>
            <a:pPr algn="ctr"/>
            <a:endParaRPr lang="de-DE" b="1" dirty="0" smtClean="0">
              <a:solidFill>
                <a:srgbClr val="C00000"/>
              </a:solidFill>
              <a:hlinkClick r:id="rId5"/>
            </a:endParaRPr>
          </a:p>
          <a:p>
            <a:pPr algn="ctr"/>
            <a:r>
              <a:rPr lang="de-DE" b="1" dirty="0" smtClean="0">
                <a:solidFill>
                  <a:srgbClr val="C00000"/>
                </a:solidFill>
                <a:hlinkClick r:id="rId5"/>
              </a:rPr>
              <a:t>j.hanna@cambioclimatico.god.do;</a:t>
            </a:r>
          </a:p>
          <a:p>
            <a:pPr algn="ctr"/>
            <a:r>
              <a:rPr lang="de-DE" b="1" dirty="0" smtClean="0">
                <a:solidFill>
                  <a:srgbClr val="C00000"/>
                </a:solidFill>
                <a:hlinkClick r:id="rId5"/>
              </a:rPr>
              <a:t> despacho@cambioclimatico.gob.do</a:t>
            </a:r>
          </a:p>
          <a:p>
            <a:pPr algn="ctr"/>
            <a:endParaRPr lang="de-DE" b="1" dirty="0" smtClean="0">
              <a:solidFill>
                <a:srgbClr val="C00000"/>
              </a:solidFill>
              <a:hlinkClick r:id="rId5"/>
            </a:endParaRPr>
          </a:p>
          <a:p>
            <a:pPr algn="ctr"/>
            <a:r>
              <a:rPr lang="de-DE" b="1" dirty="0" smtClean="0">
                <a:solidFill>
                  <a:srgbClr val="C00000"/>
                </a:solidFill>
                <a:hlinkClick r:id="rId5"/>
              </a:rPr>
              <a:t> www.cambioclimatico.gob.do</a:t>
            </a:r>
            <a:endParaRPr lang="de-DE" dirty="0">
              <a:solidFill>
                <a:schemeClr val="bg1"/>
              </a:solidFill>
            </a:endParaRP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778" y="285202"/>
            <a:ext cx="2590800" cy="1342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4546103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324</Words>
  <Application>Microsoft Office PowerPoint</Application>
  <PresentationFormat>Bildschirmpräsentation (4:3)</PresentationFormat>
  <Paragraphs>49</Paragraphs>
  <Slides>5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8" baseType="lpstr">
      <vt:lpstr>Arial</vt:lpstr>
      <vt:lpstr>Calibri</vt:lpstr>
      <vt:lpstr>Larissa</vt:lpstr>
      <vt:lpstr>Dominican Republic</vt:lpstr>
      <vt:lpstr> National experiences with the current MRV framework Challenges and Success Stories: How to Engage Various Sectors and the Subnational Level</vt:lpstr>
      <vt:lpstr>National benefits of a robust transparency system</vt:lpstr>
      <vt:lpstr> Support needed to deal with ETF requirements </vt:lpstr>
      <vt:lpstr>PowerPoint-Präsentation</vt:lpstr>
    </vt:vector>
  </TitlesOfParts>
  <Company>GIZ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Lisa Herrmann</dc:creator>
  <cp:lastModifiedBy>Zarzo Fuertes, Oscar GIZ</cp:lastModifiedBy>
  <cp:revision>112</cp:revision>
  <dcterms:created xsi:type="dcterms:W3CDTF">2014-05-19T07:04:46Z</dcterms:created>
  <dcterms:modified xsi:type="dcterms:W3CDTF">2019-06-21T13:46:44Z</dcterms:modified>
</cp:coreProperties>
</file>