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2" r:id="rId3"/>
    <p:sldId id="270" r:id="rId4"/>
    <p:sldId id="272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Herrmann" initials="giz" lastIdx="3" clrIdx="0"/>
  <p:cmAuthor id="1" name="Magdanz, Janina GIZ" initials="MJG" lastIdx="2" clrIdx="1">
    <p:extLst/>
  </p:cmAuthor>
  <p:cmAuthor id="2" name="Oscar Zarzo Fuertes" initials="giz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CD9B9-EC1E-4D8F-BF27-E997B3598976}" type="datetimeFigureOut">
              <a:rPr lang="de-DE" smtClean="0"/>
              <a:t>20.06.2019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00E90-3B6D-44CC-AD2C-AFB5436E26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702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04663"/>
            <a:ext cx="2924237" cy="705331"/>
          </a:xfrm>
          <a:prstGeom prst="rect">
            <a:avLst/>
          </a:prstGeom>
        </p:spPr>
      </p:pic>
      <p:pic>
        <p:nvPicPr>
          <p:cNvPr id="13" name="Grafik 12" descr="C:\Users\orschu_kir\AppData\Local\Microsoft\Windows\Temporary Internet Files\Content.Word\BMUB_Office_en_on behalf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833" y="5588045"/>
            <a:ext cx="2320290" cy="124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rafik 13" descr="GIZ-Logo mit Bezeichnung.JPG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21" b="19386"/>
          <a:stretch>
            <a:fillRect/>
          </a:stretch>
        </p:blipFill>
        <p:spPr>
          <a:xfrm>
            <a:off x="4421873" y="5825432"/>
            <a:ext cx="2346960" cy="60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36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5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94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45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56989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3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98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78896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 descr="C:\Users\orschu_kir\AppData\Local\Microsoft\Windows\Temporary Internet Files\Content.Word\BMUB_Office_en_on behalf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636" y="5613400"/>
            <a:ext cx="2320290" cy="124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fik 6" descr="GIZ-Logo mit Bezeichnung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21" b="19386"/>
          <a:stretch>
            <a:fillRect/>
          </a:stretch>
        </p:blipFill>
        <p:spPr>
          <a:xfrm>
            <a:off x="4473911" y="5873180"/>
            <a:ext cx="2346960" cy="60452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571" y="404663"/>
            <a:ext cx="3283929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93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34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93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03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6B160-8062-4EE1-889A-57376F4D10F3}" type="datetimeFigureOut">
              <a:rPr lang="de-DE" smtClean="0"/>
              <a:pPr/>
              <a:t>20.06.2019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58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f.grullon@cambioclimatico.gob.do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9212" y="1891018"/>
            <a:ext cx="7772400" cy="1470025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Georgia</a:t>
            </a:r>
            <a:endParaRPr lang="de-DE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0620" y="2667000"/>
            <a:ext cx="8702760" cy="2438400"/>
          </a:xfrm>
        </p:spPr>
        <p:txBody>
          <a:bodyPr>
            <a:noAutofit/>
          </a:bodyPr>
          <a:lstStyle/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Country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Case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Side Event at SB50 |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21 June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226" y="520208"/>
            <a:ext cx="2047950" cy="1100081"/>
          </a:xfrm>
          <a:prstGeom prst="rect">
            <a:avLst/>
          </a:prstGeom>
        </p:spPr>
      </p:pic>
      <p:pic>
        <p:nvPicPr>
          <p:cNvPr id="7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2" r="5750" b="673"/>
          <a:stretch/>
        </p:blipFill>
        <p:spPr>
          <a:xfrm>
            <a:off x="3935799" y="5924878"/>
            <a:ext cx="1877570" cy="82794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E4ED34F-BF35-4472-A2FF-35A492BAA4B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585" y="6078220"/>
            <a:ext cx="1969135" cy="474980"/>
          </a:xfrm>
          <a:prstGeom prst="rect">
            <a:avLst/>
          </a:prstGeom>
        </p:spPr>
      </p:pic>
      <p:pic>
        <p:nvPicPr>
          <p:cNvPr id="9" name="Grafik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292979"/>
            <a:ext cx="1828571" cy="1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5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 with the current MRV </a:t>
            </a:r>
            <a:r>
              <a:rPr 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framework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US" sz="2400" dirty="0"/>
              <a:t>Challenges and Success Stories: How to Engage Various Sectors and the Subnational Level</a:t>
            </a:r>
            <a:r>
              <a:rPr lang="en-GB" sz="2400" dirty="0"/>
              <a:t/>
            </a:r>
            <a:br>
              <a:rPr lang="en-GB" sz="2400" dirty="0"/>
            </a:br>
            <a:endParaRPr lang="de-DE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29429"/>
            <a:ext cx="1828571" cy="1828571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497487" y="2214930"/>
            <a:ext cx="2017113" cy="1586663"/>
            <a:chOff x="497487" y="1576331"/>
            <a:chExt cx="2198088" cy="1729018"/>
          </a:xfrm>
        </p:grpSpPr>
        <p:pic>
          <p:nvPicPr>
            <p:cNvPr id="1026" name="Picture 2" descr="Image result for action plan icon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hotocopy/>
                      </a14:imgEffect>
                      <a14:imgEffect>
                        <a14:sharpenSoften amount="-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487" y="1576331"/>
              <a:ext cx="1381036" cy="13810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49887" y="2105020"/>
              <a:ext cx="204568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b="1" dirty="0" smtClean="0">
                  <a:ln w="28575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MRV</a:t>
              </a:r>
              <a:endParaRPr lang="en-US" sz="7200" b="1" dirty="0">
                <a:ln w="28575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pic>
        <p:nvPicPr>
          <p:cNvPr id="1028" name="Picture 4" descr="Image result for plane engine icon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0852">
            <a:off x="2111729" y="3010553"/>
            <a:ext cx="5256213" cy="141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olidarity icon"/>
          <p:cNvPicPr>
            <a:picLocks noChangeAspect="1" noChangeArrowheads="1"/>
          </p:cNvPicPr>
          <p:nvPr/>
        </p:nvPicPr>
        <p:blipFill rotWithShape="1"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3" t="5556" r="3554" b="6481"/>
          <a:stretch/>
        </p:blipFill>
        <p:spPr bwMode="auto">
          <a:xfrm>
            <a:off x="6477000" y="4087100"/>
            <a:ext cx="1876425" cy="180975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176764" y="5931168"/>
            <a:ext cx="2565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Common Understanding 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809521" y="2069784"/>
            <a:ext cx="2866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Action Plan </a:t>
            </a:r>
          </a:p>
          <a:p>
            <a:r>
              <a:rPr lang="en-US" i="1" dirty="0" smtClean="0"/>
              <a:t>with national circumstances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 rot="20795937">
            <a:off x="4666287" y="2845249"/>
            <a:ext cx="1848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Risk of Deviation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936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ardrop 18"/>
          <p:cNvSpPr/>
          <p:nvPr/>
        </p:nvSpPr>
        <p:spPr>
          <a:xfrm rot="16581054" flipH="1">
            <a:off x="5424689" y="3194683"/>
            <a:ext cx="2115392" cy="1273366"/>
          </a:xfrm>
          <a:prstGeom prst="teardrop">
            <a:avLst>
              <a:gd name="adj" fmla="val 20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ardrop 17"/>
          <p:cNvSpPr/>
          <p:nvPr/>
        </p:nvSpPr>
        <p:spPr>
          <a:xfrm rot="9179600">
            <a:off x="3381253" y="2073175"/>
            <a:ext cx="2027121" cy="1914846"/>
          </a:xfrm>
          <a:prstGeom prst="teardrop">
            <a:avLst>
              <a:gd name="adj" fmla="val 17817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ardrop 9"/>
          <p:cNvSpPr/>
          <p:nvPr/>
        </p:nvSpPr>
        <p:spPr>
          <a:xfrm rot="7521356">
            <a:off x="685633" y="1635996"/>
            <a:ext cx="2027121" cy="1914846"/>
          </a:xfrm>
          <a:prstGeom prst="teardrop">
            <a:avLst>
              <a:gd name="adj" fmla="val 19004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benefits of a robust transparency system</a:t>
            </a:r>
            <a:endParaRPr lang="de-DE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029429"/>
            <a:ext cx="1828571" cy="1828571"/>
          </a:xfrm>
          <a:prstGeom prst="rect">
            <a:avLst/>
          </a:prstGeom>
        </p:spPr>
      </p:pic>
      <p:pic>
        <p:nvPicPr>
          <p:cNvPr id="6" name="Picture 5" descr="C:\Users\uzwr\Desktop\transparency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5029429"/>
            <a:ext cx="5105400" cy="157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 descr="Related image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1676400" cy="167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4404" y="3396734"/>
            <a:ext cx="2449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Improved V integration </a:t>
            </a:r>
            <a:endParaRPr lang="en-US" b="1" dirty="0"/>
          </a:p>
        </p:txBody>
      </p:sp>
      <p:pic>
        <p:nvPicPr>
          <p:cNvPr id="2056" name="Picture 8" descr="Related image"/>
          <p:cNvPicPr>
            <a:picLocks noChangeAspect="1" noChangeArrowheads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579" y="203096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242434" y="1384637"/>
            <a:ext cx="2177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Evidence Based Policy Development  </a:t>
            </a:r>
            <a:endParaRPr lang="en-US" b="1" dirty="0"/>
          </a:p>
        </p:txBody>
      </p:sp>
      <p:pic>
        <p:nvPicPr>
          <p:cNvPr id="2060" name="Picture 12" descr="Related image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323" y="2813566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086600" y="3200400"/>
            <a:ext cx="14966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Enhanced </a:t>
            </a:r>
          </a:p>
          <a:p>
            <a:r>
              <a:rPr lang="en-US" b="1" dirty="0" smtClean="0"/>
              <a:t>Resource </a:t>
            </a:r>
          </a:p>
          <a:p>
            <a:r>
              <a:rPr lang="en-US" b="1" dirty="0" smtClean="0"/>
              <a:t>Management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520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226" y="520208"/>
            <a:ext cx="2047950" cy="1100081"/>
          </a:xfrm>
          <a:prstGeom prst="rect">
            <a:avLst/>
          </a:prstGeom>
        </p:spPr>
      </p:pic>
      <p:pic>
        <p:nvPicPr>
          <p:cNvPr id="7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2" r="5750" b="673"/>
          <a:stretch/>
        </p:blipFill>
        <p:spPr>
          <a:xfrm>
            <a:off x="3921943" y="5924878"/>
            <a:ext cx="1877570" cy="82794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E4ED34F-BF35-4472-A2FF-35A492BAA4B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729" y="6078220"/>
            <a:ext cx="1969135" cy="474980"/>
          </a:xfrm>
          <a:prstGeom prst="rect">
            <a:avLst/>
          </a:prstGeom>
        </p:spPr>
      </p:pic>
      <p:pic>
        <p:nvPicPr>
          <p:cNvPr id="9" name="Grafik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20" y="292979"/>
            <a:ext cx="1828571" cy="1828571"/>
          </a:xfrm>
          <a:prstGeom prst="rect">
            <a:avLst/>
          </a:prstGeom>
        </p:spPr>
      </p:pic>
      <p:sp>
        <p:nvSpPr>
          <p:cNvPr id="11" name="1 Título"/>
          <p:cNvSpPr txBox="1">
            <a:spLocks/>
          </p:cNvSpPr>
          <p:nvPr/>
        </p:nvSpPr>
        <p:spPr>
          <a:xfrm>
            <a:off x="807995" y="2683643"/>
            <a:ext cx="7363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de-DE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dirty="0" smtClean="0"/>
              <a:t/>
            </a:r>
            <a:br>
              <a:rPr lang="en-US" dirty="0" smtClean="0"/>
            </a:br>
            <a:endParaRPr lang="es-DO" dirty="0"/>
          </a:p>
        </p:txBody>
      </p:sp>
      <p:sp>
        <p:nvSpPr>
          <p:cNvPr id="12" name="Rechteck 11"/>
          <p:cNvSpPr/>
          <p:nvPr/>
        </p:nvSpPr>
        <p:spPr bwMode="auto">
          <a:xfrm>
            <a:off x="3923928" y="3540456"/>
            <a:ext cx="4604494" cy="1869744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 smtClean="0">
                <a:solidFill>
                  <a:srgbClr val="C00000"/>
                </a:solidFill>
              </a:rPr>
              <a:t>Mr. Kakhaberi Mdivani – Head of CCD and MEPA</a:t>
            </a:r>
            <a:endParaRPr lang="de-DE" b="1" dirty="0">
              <a:solidFill>
                <a:srgbClr val="C00000"/>
              </a:solidFill>
            </a:endParaRPr>
          </a:p>
          <a:p>
            <a:pPr algn="ctr"/>
            <a:r>
              <a:rPr lang="de-DE" b="1" dirty="0" smtClean="0">
                <a:solidFill>
                  <a:srgbClr val="C00000"/>
                </a:solidFill>
                <a:hlinkClick r:id="rId6"/>
              </a:rPr>
              <a:t>E-Mail: kakhaber.mdivani@mepa.gov.ge; Website: mepa.gov.ge; </a:t>
            </a:r>
          </a:p>
          <a:p>
            <a:pPr algn="ctr"/>
            <a:r>
              <a:rPr lang="de-DE" b="1" dirty="0" smtClean="0">
                <a:solidFill>
                  <a:srgbClr val="C00000"/>
                </a:solidFill>
                <a:hlinkClick r:id="rId6"/>
              </a:rPr>
              <a:t>FB:  MEPA</a:t>
            </a:r>
          </a:p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4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Bildschirmpräsentation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Larissa</vt:lpstr>
      <vt:lpstr>Georgia</vt:lpstr>
      <vt:lpstr> National experiences with the current MRV framework Challenges and Success Stories: How to Engage Various Sectors and the Subnational Level </vt:lpstr>
      <vt:lpstr>National benefits of a robust transparency system</vt:lpstr>
      <vt:lpstr>PowerPoint-Präsentation</vt:lpstr>
    </vt:vector>
  </TitlesOfParts>
  <Company>GIZ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Herrmann</dc:creator>
  <cp:lastModifiedBy>Zarzo Fuertes, Oscar GIZ</cp:lastModifiedBy>
  <cp:revision>99</cp:revision>
  <dcterms:created xsi:type="dcterms:W3CDTF">2014-05-19T07:04:46Z</dcterms:created>
  <dcterms:modified xsi:type="dcterms:W3CDTF">2019-06-20T16:00:17Z</dcterms:modified>
</cp:coreProperties>
</file>