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595E3-AA34-409B-935C-2C8AEEC84163}" type="doc">
      <dgm:prSet loTypeId="urn:microsoft.com/office/officeart/2005/8/layout/hList6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de-DE"/>
        </a:p>
      </dgm:t>
    </dgm:pt>
    <dgm:pt modelId="{6C4C732E-60FE-4CAC-9497-48F5FDCED3EC}">
      <dgm:prSet/>
      <dgm:spPr/>
      <dgm:t>
        <a:bodyPr/>
        <a:lstStyle/>
        <a:p>
          <a:pPr rtl="0"/>
          <a:r>
            <a:rPr lang="de-DE" b="1" i="0" baseline="0" smtClean="0"/>
            <a:t>Institutional Arrangements</a:t>
          </a:r>
          <a:endParaRPr lang="de-DE"/>
        </a:p>
      </dgm:t>
    </dgm:pt>
    <dgm:pt modelId="{E768A343-21F7-4640-8808-1C159FFAD5E3}" type="parTrans" cxnId="{699A4806-BBB7-4ABD-B70B-2741695F0BA2}">
      <dgm:prSet/>
      <dgm:spPr/>
      <dgm:t>
        <a:bodyPr/>
        <a:lstStyle/>
        <a:p>
          <a:endParaRPr lang="de-DE"/>
        </a:p>
      </dgm:t>
    </dgm:pt>
    <dgm:pt modelId="{ACB694D8-C0F7-4C66-8325-8990A3A97BB5}" type="sibTrans" cxnId="{699A4806-BBB7-4ABD-B70B-2741695F0BA2}">
      <dgm:prSet/>
      <dgm:spPr/>
      <dgm:t>
        <a:bodyPr/>
        <a:lstStyle/>
        <a:p>
          <a:endParaRPr lang="de-DE"/>
        </a:p>
      </dgm:t>
    </dgm:pt>
    <dgm:pt modelId="{17524C48-B9F8-4BAA-A0B1-30343F31CC14}">
      <dgm:prSet/>
      <dgm:spPr/>
      <dgm:t>
        <a:bodyPr/>
        <a:lstStyle/>
        <a:p>
          <a:pPr rtl="0"/>
          <a:r>
            <a:rPr lang="de-DE" b="1" i="0" baseline="0" smtClean="0"/>
            <a:t>Delay in recent energy data / energy balance</a:t>
          </a:r>
          <a:endParaRPr lang="de-DE"/>
        </a:p>
      </dgm:t>
    </dgm:pt>
    <dgm:pt modelId="{767EAEE9-88A0-4FB2-BCE8-691C55FC12C4}" type="parTrans" cxnId="{69D5A673-AD66-4453-9A42-45802AACB59B}">
      <dgm:prSet/>
      <dgm:spPr/>
      <dgm:t>
        <a:bodyPr/>
        <a:lstStyle/>
        <a:p>
          <a:endParaRPr lang="de-DE"/>
        </a:p>
      </dgm:t>
    </dgm:pt>
    <dgm:pt modelId="{386C263D-3EFB-4985-98FA-7DB3F5F8326B}" type="sibTrans" cxnId="{69D5A673-AD66-4453-9A42-45802AACB59B}">
      <dgm:prSet/>
      <dgm:spPr/>
      <dgm:t>
        <a:bodyPr/>
        <a:lstStyle/>
        <a:p>
          <a:endParaRPr lang="de-DE"/>
        </a:p>
      </dgm:t>
    </dgm:pt>
    <dgm:pt modelId="{4A93F5F2-617B-4ABD-B974-5399F168DF11}">
      <dgm:prSet/>
      <dgm:spPr/>
      <dgm:t>
        <a:bodyPr/>
        <a:lstStyle/>
        <a:p>
          <a:pPr rtl="0"/>
          <a:r>
            <a:rPr lang="de-DE" b="1" i="0" baseline="0" smtClean="0"/>
            <a:t>Ownership for the „Product“</a:t>
          </a:r>
          <a:endParaRPr lang="de-DE"/>
        </a:p>
      </dgm:t>
    </dgm:pt>
    <dgm:pt modelId="{ADA7BA36-DDCA-422E-A4B1-DBF96251C5CF}" type="parTrans" cxnId="{9ECFB711-96C3-4C29-9234-E4CAF9DA1D2D}">
      <dgm:prSet/>
      <dgm:spPr/>
      <dgm:t>
        <a:bodyPr/>
        <a:lstStyle/>
        <a:p>
          <a:endParaRPr lang="de-DE"/>
        </a:p>
      </dgm:t>
    </dgm:pt>
    <dgm:pt modelId="{2C57D878-439E-450A-9664-95928403974B}" type="sibTrans" cxnId="{9ECFB711-96C3-4C29-9234-E4CAF9DA1D2D}">
      <dgm:prSet/>
      <dgm:spPr/>
      <dgm:t>
        <a:bodyPr/>
        <a:lstStyle/>
        <a:p>
          <a:endParaRPr lang="de-DE"/>
        </a:p>
      </dgm:t>
    </dgm:pt>
    <dgm:pt modelId="{19646DBF-C210-415E-AAB6-1D25090FD682}">
      <dgm:prSet/>
      <dgm:spPr/>
      <dgm:t>
        <a:bodyPr/>
        <a:lstStyle/>
        <a:p>
          <a:pPr rtl="0"/>
          <a:r>
            <a:rPr lang="de-DE" b="1" i="0" baseline="0" smtClean="0"/>
            <a:t>Lack of data in the official statistics</a:t>
          </a:r>
          <a:endParaRPr lang="de-DE"/>
        </a:p>
      </dgm:t>
    </dgm:pt>
    <dgm:pt modelId="{54F01F16-7D1E-4CDE-9B3F-5D6ECCEA94CB}" type="parTrans" cxnId="{9CD7CD22-FD92-4E27-8BB0-C2A4BE3E1564}">
      <dgm:prSet/>
      <dgm:spPr/>
      <dgm:t>
        <a:bodyPr/>
        <a:lstStyle/>
        <a:p>
          <a:endParaRPr lang="de-DE"/>
        </a:p>
      </dgm:t>
    </dgm:pt>
    <dgm:pt modelId="{208E88C5-4590-43FE-8CE2-901606B33328}" type="sibTrans" cxnId="{9CD7CD22-FD92-4E27-8BB0-C2A4BE3E1564}">
      <dgm:prSet/>
      <dgm:spPr/>
      <dgm:t>
        <a:bodyPr/>
        <a:lstStyle/>
        <a:p>
          <a:endParaRPr lang="de-DE"/>
        </a:p>
      </dgm:t>
    </dgm:pt>
    <dgm:pt modelId="{0D9BE37C-5D23-4D8E-8EE8-4CFA241CCAED}">
      <dgm:prSet/>
      <dgm:spPr/>
      <dgm:t>
        <a:bodyPr/>
        <a:lstStyle/>
        <a:p>
          <a:pPr rtl="0"/>
          <a:r>
            <a:rPr lang="de-DE" b="1" i="0" baseline="0" smtClean="0"/>
            <a:t>Access to higher Tier DatA</a:t>
          </a:r>
          <a:endParaRPr lang="de-DE"/>
        </a:p>
      </dgm:t>
    </dgm:pt>
    <dgm:pt modelId="{AE8AA78C-40FF-4D70-AF4A-97DCD19A84A5}" type="parTrans" cxnId="{DB235FE1-CBF7-4E38-B3EC-A62D91EDF792}">
      <dgm:prSet/>
      <dgm:spPr/>
      <dgm:t>
        <a:bodyPr/>
        <a:lstStyle/>
        <a:p>
          <a:endParaRPr lang="de-DE"/>
        </a:p>
      </dgm:t>
    </dgm:pt>
    <dgm:pt modelId="{B02CEB4D-3744-4E6E-AF25-5529672C8E65}" type="sibTrans" cxnId="{DB235FE1-CBF7-4E38-B3EC-A62D91EDF792}">
      <dgm:prSet/>
      <dgm:spPr/>
      <dgm:t>
        <a:bodyPr/>
        <a:lstStyle/>
        <a:p>
          <a:endParaRPr lang="de-DE"/>
        </a:p>
      </dgm:t>
    </dgm:pt>
    <dgm:pt modelId="{AC0B265D-52EA-4CA2-94C7-2A37DD3BD2DD}">
      <dgm:prSet/>
      <dgm:spPr/>
      <dgm:t>
        <a:bodyPr/>
        <a:lstStyle/>
        <a:p>
          <a:pPr rtl="0"/>
          <a:r>
            <a:rPr lang="de-DE" b="1" i="0" baseline="0" smtClean="0"/>
            <a:t>Dealing with confidential data</a:t>
          </a:r>
          <a:endParaRPr lang="de-DE"/>
        </a:p>
      </dgm:t>
    </dgm:pt>
    <dgm:pt modelId="{6F6A7D5B-833F-4E5A-8EAE-B5462BCF7C11}" type="parTrans" cxnId="{6DDC99D8-C792-4E6E-A6FE-60F1AEED3F76}">
      <dgm:prSet/>
      <dgm:spPr/>
      <dgm:t>
        <a:bodyPr/>
        <a:lstStyle/>
        <a:p>
          <a:endParaRPr lang="de-DE"/>
        </a:p>
      </dgm:t>
    </dgm:pt>
    <dgm:pt modelId="{58C7720F-6A3D-4B64-8A82-0FC8BAD7C679}" type="sibTrans" cxnId="{6DDC99D8-C792-4E6E-A6FE-60F1AEED3F76}">
      <dgm:prSet/>
      <dgm:spPr/>
      <dgm:t>
        <a:bodyPr/>
        <a:lstStyle/>
        <a:p>
          <a:endParaRPr lang="de-DE"/>
        </a:p>
      </dgm:t>
    </dgm:pt>
    <dgm:pt modelId="{42932A98-D4AC-458A-B9DE-E5E4EC864727}" type="pres">
      <dgm:prSet presAssocID="{28A595E3-AA34-409B-935C-2C8AEEC84163}" presName="Name0" presStyleCnt="0">
        <dgm:presLayoutVars>
          <dgm:dir/>
          <dgm:resizeHandles val="exact"/>
        </dgm:presLayoutVars>
      </dgm:prSet>
      <dgm:spPr/>
    </dgm:pt>
    <dgm:pt modelId="{9E9E012A-56B3-4FC3-990E-B6532A0705E1}" type="pres">
      <dgm:prSet presAssocID="{6C4C732E-60FE-4CAC-9497-48F5FDCED3EC}" presName="node" presStyleLbl="node1" presStyleIdx="0" presStyleCnt="3">
        <dgm:presLayoutVars>
          <dgm:bulletEnabled val="1"/>
        </dgm:presLayoutVars>
      </dgm:prSet>
      <dgm:spPr/>
    </dgm:pt>
    <dgm:pt modelId="{8A9A04A0-926D-4A89-AF03-623CAB4D3B86}" type="pres">
      <dgm:prSet presAssocID="{ACB694D8-C0F7-4C66-8325-8990A3A97BB5}" presName="sibTrans" presStyleCnt="0"/>
      <dgm:spPr/>
    </dgm:pt>
    <dgm:pt modelId="{52D6B755-C0B2-4429-A91B-B9216DA28E23}" type="pres">
      <dgm:prSet presAssocID="{0D9BE37C-5D23-4D8E-8EE8-4CFA241CCAED}" presName="node" presStyleLbl="node1" presStyleIdx="1" presStyleCnt="3">
        <dgm:presLayoutVars>
          <dgm:bulletEnabled val="1"/>
        </dgm:presLayoutVars>
      </dgm:prSet>
      <dgm:spPr/>
    </dgm:pt>
    <dgm:pt modelId="{7DB6B60A-5471-4022-89E0-352681C602A3}" type="pres">
      <dgm:prSet presAssocID="{B02CEB4D-3744-4E6E-AF25-5529672C8E65}" presName="sibTrans" presStyleCnt="0"/>
      <dgm:spPr/>
    </dgm:pt>
    <dgm:pt modelId="{987F542D-1DD2-4298-ADE5-8333D96D8F2D}" type="pres">
      <dgm:prSet presAssocID="{AC0B265D-52EA-4CA2-94C7-2A37DD3BD2DD}" presName="node" presStyleLbl="node1" presStyleIdx="2" presStyleCnt="3">
        <dgm:presLayoutVars>
          <dgm:bulletEnabled val="1"/>
        </dgm:presLayoutVars>
      </dgm:prSet>
      <dgm:spPr/>
    </dgm:pt>
  </dgm:ptLst>
  <dgm:cxnLst>
    <dgm:cxn modelId="{6DDC99D8-C792-4E6E-A6FE-60F1AEED3F76}" srcId="{28A595E3-AA34-409B-935C-2C8AEEC84163}" destId="{AC0B265D-52EA-4CA2-94C7-2A37DD3BD2DD}" srcOrd="2" destOrd="0" parTransId="{6F6A7D5B-833F-4E5A-8EAE-B5462BCF7C11}" sibTransId="{58C7720F-6A3D-4B64-8A82-0FC8BAD7C679}"/>
    <dgm:cxn modelId="{69D5A673-AD66-4453-9A42-45802AACB59B}" srcId="{6C4C732E-60FE-4CAC-9497-48F5FDCED3EC}" destId="{17524C48-B9F8-4BAA-A0B1-30343F31CC14}" srcOrd="0" destOrd="0" parTransId="{767EAEE9-88A0-4FB2-BCE8-691C55FC12C4}" sibTransId="{386C263D-3EFB-4985-98FA-7DB3F5F8326B}"/>
    <dgm:cxn modelId="{9CD7CD22-FD92-4E27-8BB0-C2A4BE3E1564}" srcId="{6C4C732E-60FE-4CAC-9497-48F5FDCED3EC}" destId="{19646DBF-C210-415E-AAB6-1D25090FD682}" srcOrd="2" destOrd="0" parTransId="{54F01F16-7D1E-4CDE-9B3F-5D6ECCEA94CB}" sibTransId="{208E88C5-4590-43FE-8CE2-901606B33328}"/>
    <dgm:cxn modelId="{DB235FE1-CBF7-4E38-B3EC-A62D91EDF792}" srcId="{28A595E3-AA34-409B-935C-2C8AEEC84163}" destId="{0D9BE37C-5D23-4D8E-8EE8-4CFA241CCAED}" srcOrd="1" destOrd="0" parTransId="{AE8AA78C-40FF-4D70-AF4A-97DCD19A84A5}" sibTransId="{B02CEB4D-3744-4E6E-AF25-5529672C8E65}"/>
    <dgm:cxn modelId="{9C5D1D04-FFEC-4EB0-9C63-DD55B292D368}" type="presOf" srcId="{28A595E3-AA34-409B-935C-2C8AEEC84163}" destId="{42932A98-D4AC-458A-B9DE-E5E4EC864727}" srcOrd="0" destOrd="0" presId="urn:microsoft.com/office/officeart/2005/8/layout/hList6"/>
    <dgm:cxn modelId="{7A28E328-8DEA-40C2-AD97-E9C2E8696F21}" type="presOf" srcId="{17524C48-B9F8-4BAA-A0B1-30343F31CC14}" destId="{9E9E012A-56B3-4FC3-990E-B6532A0705E1}" srcOrd="0" destOrd="1" presId="urn:microsoft.com/office/officeart/2005/8/layout/hList6"/>
    <dgm:cxn modelId="{699A4806-BBB7-4ABD-B70B-2741695F0BA2}" srcId="{28A595E3-AA34-409B-935C-2C8AEEC84163}" destId="{6C4C732E-60FE-4CAC-9497-48F5FDCED3EC}" srcOrd="0" destOrd="0" parTransId="{E768A343-21F7-4640-8808-1C159FFAD5E3}" sibTransId="{ACB694D8-C0F7-4C66-8325-8990A3A97BB5}"/>
    <dgm:cxn modelId="{EF34F7F9-059C-4C44-ABF4-260BBF8ED623}" type="presOf" srcId="{0D9BE37C-5D23-4D8E-8EE8-4CFA241CCAED}" destId="{52D6B755-C0B2-4429-A91B-B9216DA28E23}" srcOrd="0" destOrd="0" presId="urn:microsoft.com/office/officeart/2005/8/layout/hList6"/>
    <dgm:cxn modelId="{99D60DD3-6FEB-4DFA-B92C-03E38A9D4AE7}" type="presOf" srcId="{AC0B265D-52EA-4CA2-94C7-2A37DD3BD2DD}" destId="{987F542D-1DD2-4298-ADE5-8333D96D8F2D}" srcOrd="0" destOrd="0" presId="urn:microsoft.com/office/officeart/2005/8/layout/hList6"/>
    <dgm:cxn modelId="{9ECFB711-96C3-4C29-9234-E4CAF9DA1D2D}" srcId="{6C4C732E-60FE-4CAC-9497-48F5FDCED3EC}" destId="{4A93F5F2-617B-4ABD-B974-5399F168DF11}" srcOrd="1" destOrd="0" parTransId="{ADA7BA36-DDCA-422E-A4B1-DBF96251C5CF}" sibTransId="{2C57D878-439E-450A-9664-95928403974B}"/>
    <dgm:cxn modelId="{AB6DF7D5-9668-4073-8997-7B3932A648E1}" type="presOf" srcId="{4A93F5F2-617B-4ABD-B974-5399F168DF11}" destId="{9E9E012A-56B3-4FC3-990E-B6532A0705E1}" srcOrd="0" destOrd="2" presId="urn:microsoft.com/office/officeart/2005/8/layout/hList6"/>
    <dgm:cxn modelId="{96749C8C-E83F-47F1-989B-0FDC6628C809}" type="presOf" srcId="{6C4C732E-60FE-4CAC-9497-48F5FDCED3EC}" destId="{9E9E012A-56B3-4FC3-990E-B6532A0705E1}" srcOrd="0" destOrd="0" presId="urn:microsoft.com/office/officeart/2005/8/layout/hList6"/>
    <dgm:cxn modelId="{0F7E8C18-6593-4EAA-AA55-9D61646BEA55}" type="presOf" srcId="{19646DBF-C210-415E-AAB6-1D25090FD682}" destId="{9E9E012A-56B3-4FC3-990E-B6532A0705E1}" srcOrd="0" destOrd="3" presId="urn:microsoft.com/office/officeart/2005/8/layout/hList6"/>
    <dgm:cxn modelId="{DA633CA9-B589-490D-BB4C-3CB96634B93D}" type="presParOf" srcId="{42932A98-D4AC-458A-B9DE-E5E4EC864727}" destId="{9E9E012A-56B3-4FC3-990E-B6532A0705E1}" srcOrd="0" destOrd="0" presId="urn:microsoft.com/office/officeart/2005/8/layout/hList6"/>
    <dgm:cxn modelId="{D502CC9C-959E-4E98-8D1C-31BF02FC03E2}" type="presParOf" srcId="{42932A98-D4AC-458A-B9DE-E5E4EC864727}" destId="{8A9A04A0-926D-4A89-AF03-623CAB4D3B86}" srcOrd="1" destOrd="0" presId="urn:microsoft.com/office/officeart/2005/8/layout/hList6"/>
    <dgm:cxn modelId="{4E29F8F2-75FA-4863-8732-47AD2CCD9E9F}" type="presParOf" srcId="{42932A98-D4AC-458A-B9DE-E5E4EC864727}" destId="{52D6B755-C0B2-4429-A91B-B9216DA28E23}" srcOrd="2" destOrd="0" presId="urn:microsoft.com/office/officeart/2005/8/layout/hList6"/>
    <dgm:cxn modelId="{01AD95B2-9A69-441C-BD20-4FBBC612E2EC}" type="presParOf" srcId="{42932A98-D4AC-458A-B9DE-E5E4EC864727}" destId="{7DB6B60A-5471-4022-89E0-352681C602A3}" srcOrd="3" destOrd="0" presId="urn:microsoft.com/office/officeart/2005/8/layout/hList6"/>
    <dgm:cxn modelId="{67AA37EE-70AD-473C-8AF1-0FBFB3E61C19}" type="presParOf" srcId="{42932A98-D4AC-458A-B9DE-E5E4EC864727}" destId="{987F542D-1DD2-4298-ADE5-8333D96D8F2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FEDCC-D748-4F7D-9CA2-872ADDE4BCE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530CEC2E-69FD-4A91-BDFA-116CEF7D1E4D}">
      <dgm:prSet/>
      <dgm:spPr/>
      <dgm:t>
        <a:bodyPr/>
        <a:lstStyle/>
        <a:p>
          <a:pPr rtl="0"/>
          <a:r>
            <a:rPr lang="en-US" b="1" i="0" baseline="0" dirty="0" smtClean="0"/>
            <a:t>Codified Cooperation Agreements</a:t>
          </a:r>
          <a:endParaRPr lang="de-DE" dirty="0"/>
        </a:p>
      </dgm:t>
    </dgm:pt>
    <dgm:pt modelId="{98C1E72A-3A71-4C8D-B8A2-02BFFA7A4B51}" type="parTrans" cxnId="{61083729-9236-46BC-9E6E-2FFBABC560CB}">
      <dgm:prSet/>
      <dgm:spPr/>
      <dgm:t>
        <a:bodyPr/>
        <a:lstStyle/>
        <a:p>
          <a:endParaRPr lang="de-DE"/>
        </a:p>
      </dgm:t>
    </dgm:pt>
    <dgm:pt modelId="{42A38E3D-017B-4166-9AE5-31132C8C62A2}" type="sibTrans" cxnId="{61083729-9236-46BC-9E6E-2FFBABC560CB}">
      <dgm:prSet/>
      <dgm:spPr/>
      <dgm:t>
        <a:bodyPr/>
        <a:lstStyle/>
        <a:p>
          <a:endParaRPr lang="de-DE"/>
        </a:p>
      </dgm:t>
    </dgm:pt>
    <dgm:pt modelId="{B89DE45A-B938-408E-9378-A102706A77E2}">
      <dgm:prSet/>
      <dgm:spPr/>
      <dgm:t>
        <a:bodyPr/>
        <a:lstStyle/>
        <a:p>
          <a:pPr rtl="0"/>
          <a:r>
            <a:rPr lang="en-US" b="1" i="0" baseline="0" dirty="0" smtClean="0"/>
            <a:t> preferred form of cooperation with the private sector</a:t>
          </a:r>
          <a:endParaRPr lang="de-DE" dirty="0"/>
        </a:p>
      </dgm:t>
    </dgm:pt>
    <dgm:pt modelId="{EF50E5DF-23A4-477B-B1B1-10C805EA95D2}" type="parTrans" cxnId="{1955F626-93B8-4C5B-ABE3-90CACBC1518B}">
      <dgm:prSet/>
      <dgm:spPr/>
      <dgm:t>
        <a:bodyPr/>
        <a:lstStyle/>
        <a:p>
          <a:endParaRPr lang="de-DE"/>
        </a:p>
      </dgm:t>
    </dgm:pt>
    <dgm:pt modelId="{95980DFE-5A33-47DB-AF12-753D0EDE0CE6}" type="sibTrans" cxnId="{1955F626-93B8-4C5B-ABE3-90CACBC1518B}">
      <dgm:prSet/>
      <dgm:spPr/>
      <dgm:t>
        <a:bodyPr/>
        <a:lstStyle/>
        <a:p>
          <a:endParaRPr lang="de-DE"/>
        </a:p>
      </dgm:t>
    </dgm:pt>
    <dgm:pt modelId="{8BE48304-BD2F-4020-8731-3547C7FC1ADA}">
      <dgm:prSet/>
      <dgm:spPr/>
      <dgm:t>
        <a:bodyPr/>
        <a:lstStyle/>
        <a:p>
          <a:pPr rtl="0"/>
          <a:r>
            <a:rPr lang="en-US" b="1" i="0" baseline="0" dirty="0" smtClean="0"/>
            <a:t> Agreements with 5 business association and 3 enterprises</a:t>
          </a:r>
          <a:endParaRPr lang="de-DE" dirty="0"/>
        </a:p>
      </dgm:t>
    </dgm:pt>
    <dgm:pt modelId="{685C65C1-384C-4109-842D-180E2A5046FE}" type="parTrans" cxnId="{96318270-9891-449D-AB37-7BB8BB52C4DE}">
      <dgm:prSet/>
      <dgm:spPr/>
      <dgm:t>
        <a:bodyPr/>
        <a:lstStyle/>
        <a:p>
          <a:endParaRPr lang="de-DE"/>
        </a:p>
      </dgm:t>
    </dgm:pt>
    <dgm:pt modelId="{D8ED5BD2-78CA-4177-A381-69EFCC45485D}" type="sibTrans" cxnId="{96318270-9891-449D-AB37-7BB8BB52C4DE}">
      <dgm:prSet/>
      <dgm:spPr/>
      <dgm:t>
        <a:bodyPr/>
        <a:lstStyle/>
        <a:p>
          <a:endParaRPr lang="de-DE"/>
        </a:p>
      </dgm:t>
    </dgm:pt>
    <dgm:pt modelId="{77D8AE59-C624-4B15-9B1A-B06532854638}">
      <dgm:prSet/>
      <dgm:spPr/>
      <dgm:t>
        <a:bodyPr/>
        <a:lstStyle/>
        <a:p>
          <a:pPr rtl="0"/>
          <a:r>
            <a:rPr lang="en-US" b="1" i="0" baseline="0" dirty="0" smtClean="0"/>
            <a:t> establish details on the cooperation, data provision, QA/QC  information and contact information</a:t>
          </a:r>
          <a:endParaRPr lang="de-DE" dirty="0"/>
        </a:p>
      </dgm:t>
    </dgm:pt>
    <dgm:pt modelId="{C2DD1BCF-80B3-4611-9152-C97B9B79778B}" type="parTrans" cxnId="{F3B055B6-9FB4-43A2-B81D-E0A104DAF7E6}">
      <dgm:prSet/>
      <dgm:spPr/>
      <dgm:t>
        <a:bodyPr/>
        <a:lstStyle/>
        <a:p>
          <a:endParaRPr lang="de-DE"/>
        </a:p>
      </dgm:t>
    </dgm:pt>
    <dgm:pt modelId="{129147C7-0B4A-4C07-9AB1-EBADD63CF1B8}" type="sibTrans" cxnId="{F3B055B6-9FB4-43A2-B81D-E0A104DAF7E6}">
      <dgm:prSet/>
      <dgm:spPr/>
      <dgm:t>
        <a:bodyPr/>
        <a:lstStyle/>
        <a:p>
          <a:endParaRPr lang="de-DE"/>
        </a:p>
      </dgm:t>
    </dgm:pt>
    <dgm:pt modelId="{0BEAA3FA-2F09-4611-A95E-A7B5AE2D7DB7}">
      <dgm:prSet/>
      <dgm:spPr/>
      <dgm:t>
        <a:bodyPr/>
        <a:lstStyle/>
        <a:p>
          <a:pPr rtl="0"/>
          <a:r>
            <a:rPr lang="en-US" b="1" i="0" baseline="0" dirty="0" smtClean="0"/>
            <a:t>Voluntary Commitments </a:t>
          </a:r>
          <a:endParaRPr lang="de-DE" dirty="0"/>
        </a:p>
      </dgm:t>
    </dgm:pt>
    <dgm:pt modelId="{C5C52531-8610-4480-9C54-16CF50E5D712}" type="parTrans" cxnId="{17C51ADE-5003-47E7-98F3-5F981F2AA251}">
      <dgm:prSet/>
      <dgm:spPr/>
      <dgm:t>
        <a:bodyPr/>
        <a:lstStyle/>
        <a:p>
          <a:endParaRPr lang="de-DE"/>
        </a:p>
      </dgm:t>
    </dgm:pt>
    <dgm:pt modelId="{53B1F772-00B1-472D-852F-34AE393645D8}" type="sibTrans" cxnId="{17C51ADE-5003-47E7-98F3-5F981F2AA251}">
      <dgm:prSet/>
      <dgm:spPr/>
      <dgm:t>
        <a:bodyPr/>
        <a:lstStyle/>
        <a:p>
          <a:endParaRPr lang="de-DE"/>
        </a:p>
      </dgm:t>
    </dgm:pt>
    <dgm:pt modelId="{90EE3CFF-BE5D-4028-BCF1-0BEEEF418C31}">
      <dgm:prSet/>
      <dgm:spPr/>
      <dgm:t>
        <a:bodyPr/>
        <a:lstStyle/>
        <a:p>
          <a:pPr rtl="0"/>
          <a:r>
            <a:rPr lang="en-US" b="1" i="0" baseline="0" dirty="0" smtClean="0"/>
            <a:t> early model of cooperation with the private sector</a:t>
          </a:r>
          <a:endParaRPr lang="de-DE" dirty="0"/>
        </a:p>
      </dgm:t>
    </dgm:pt>
    <dgm:pt modelId="{6D6331BD-80F3-4F22-A110-FE3127B43C81}" type="parTrans" cxnId="{FEE68BBE-A2D5-4B7A-B37B-66AB3425F0D7}">
      <dgm:prSet/>
      <dgm:spPr/>
      <dgm:t>
        <a:bodyPr/>
        <a:lstStyle/>
        <a:p>
          <a:endParaRPr lang="de-DE"/>
        </a:p>
      </dgm:t>
    </dgm:pt>
    <dgm:pt modelId="{5352D6E9-F34D-4710-866D-41DC4D1E8393}" type="sibTrans" cxnId="{FEE68BBE-A2D5-4B7A-B37B-66AB3425F0D7}">
      <dgm:prSet/>
      <dgm:spPr/>
      <dgm:t>
        <a:bodyPr/>
        <a:lstStyle/>
        <a:p>
          <a:endParaRPr lang="de-DE"/>
        </a:p>
      </dgm:t>
    </dgm:pt>
    <dgm:pt modelId="{0413C5CB-8B66-4583-8DFD-9131DA26E756}">
      <dgm:prSet/>
      <dgm:spPr/>
      <dgm:t>
        <a:bodyPr/>
        <a:lstStyle/>
        <a:p>
          <a:pPr rtl="0"/>
          <a:r>
            <a:rPr lang="en-US" b="1" i="0" baseline="0" dirty="0" smtClean="0"/>
            <a:t> discontinued model: successive replacement by formal cooperation agreements</a:t>
          </a:r>
          <a:endParaRPr lang="de-DE" dirty="0"/>
        </a:p>
      </dgm:t>
    </dgm:pt>
    <dgm:pt modelId="{0EE3D8DC-185E-459A-97D9-D328C62658B9}" type="parTrans" cxnId="{1CBB415F-D570-4AF9-B2BC-5EF8DB31A035}">
      <dgm:prSet/>
      <dgm:spPr/>
      <dgm:t>
        <a:bodyPr/>
        <a:lstStyle/>
        <a:p>
          <a:endParaRPr lang="de-DE"/>
        </a:p>
      </dgm:t>
    </dgm:pt>
    <dgm:pt modelId="{EE1F05F0-9FAD-41D2-B770-0217CB44D9E0}" type="sibTrans" cxnId="{1CBB415F-D570-4AF9-B2BC-5EF8DB31A035}">
      <dgm:prSet/>
      <dgm:spPr/>
      <dgm:t>
        <a:bodyPr/>
        <a:lstStyle/>
        <a:p>
          <a:endParaRPr lang="de-DE"/>
        </a:p>
      </dgm:t>
    </dgm:pt>
    <dgm:pt modelId="{4F85FDC3-E013-43E5-B44E-0CE58FA3A183}">
      <dgm:prSet/>
      <dgm:spPr/>
      <dgm:t>
        <a:bodyPr/>
        <a:lstStyle/>
        <a:p>
          <a:pPr rtl="0"/>
          <a:r>
            <a:rPr lang="en-US" b="1" i="0" baseline="0" dirty="0" smtClean="0"/>
            <a:t> Associations commit themselves to provide annually activity data</a:t>
          </a:r>
          <a:endParaRPr lang="de-DE" dirty="0"/>
        </a:p>
      </dgm:t>
    </dgm:pt>
    <dgm:pt modelId="{4B97A52F-0993-4DDC-ADDB-D2C4E05793B3}" type="parTrans" cxnId="{A9E9E6BB-553E-4563-8275-218AC2FEBF74}">
      <dgm:prSet/>
      <dgm:spPr/>
      <dgm:t>
        <a:bodyPr/>
        <a:lstStyle/>
        <a:p>
          <a:endParaRPr lang="de-DE"/>
        </a:p>
      </dgm:t>
    </dgm:pt>
    <dgm:pt modelId="{1AFC0E3B-16D6-4627-BAB7-0B3BC1C50244}" type="sibTrans" cxnId="{A9E9E6BB-553E-4563-8275-218AC2FEBF74}">
      <dgm:prSet/>
      <dgm:spPr/>
      <dgm:t>
        <a:bodyPr/>
        <a:lstStyle/>
        <a:p>
          <a:endParaRPr lang="de-DE"/>
        </a:p>
      </dgm:t>
    </dgm:pt>
    <dgm:pt modelId="{83EA18FB-AD98-4458-AD9B-7D9967FE4F43}">
      <dgm:prSet/>
      <dgm:spPr/>
      <dgm:t>
        <a:bodyPr/>
        <a:lstStyle/>
        <a:p>
          <a:pPr rtl="0"/>
          <a:r>
            <a:rPr lang="en-US" b="1" i="0" baseline="0" dirty="0" smtClean="0"/>
            <a:t> Information on QA/QC are not settled, but were provided separately</a:t>
          </a:r>
          <a:endParaRPr lang="de-DE" dirty="0"/>
        </a:p>
      </dgm:t>
    </dgm:pt>
    <dgm:pt modelId="{7DB6DDE4-862D-41E1-B690-D5177CEE7955}" type="parTrans" cxnId="{14828920-D8FA-4A8F-8F49-926F25C02C4F}">
      <dgm:prSet/>
      <dgm:spPr/>
      <dgm:t>
        <a:bodyPr/>
        <a:lstStyle/>
        <a:p>
          <a:endParaRPr lang="de-DE"/>
        </a:p>
      </dgm:t>
    </dgm:pt>
    <dgm:pt modelId="{504F906D-0942-4B8B-A683-49D8D039B194}" type="sibTrans" cxnId="{14828920-D8FA-4A8F-8F49-926F25C02C4F}">
      <dgm:prSet/>
      <dgm:spPr/>
      <dgm:t>
        <a:bodyPr/>
        <a:lstStyle/>
        <a:p>
          <a:endParaRPr lang="de-DE"/>
        </a:p>
      </dgm:t>
    </dgm:pt>
    <dgm:pt modelId="{91912A5A-C9A9-4123-9915-14A8FFFDDBE8}" type="pres">
      <dgm:prSet presAssocID="{8E6FEDCC-D748-4F7D-9CA2-872ADDE4BC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A8988D1-9313-44B2-BD2D-4E4930701F71}" type="pres">
      <dgm:prSet presAssocID="{0BEAA3FA-2F09-4611-A95E-A7B5AE2D7DB7}" presName="linNode" presStyleCnt="0"/>
      <dgm:spPr/>
    </dgm:pt>
    <dgm:pt modelId="{30A2579A-D9F7-4595-A9A1-90608EF696C4}" type="pres">
      <dgm:prSet presAssocID="{0BEAA3FA-2F09-4611-A95E-A7B5AE2D7DB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9DD452-391C-42F3-A010-9C947CAE265A}" type="pres">
      <dgm:prSet presAssocID="{0BEAA3FA-2F09-4611-A95E-A7B5AE2D7DB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817A83-FC1F-445B-9D36-FD0E375FE85E}" type="pres">
      <dgm:prSet presAssocID="{53B1F772-00B1-472D-852F-34AE393645D8}" presName="sp" presStyleCnt="0"/>
      <dgm:spPr/>
    </dgm:pt>
    <dgm:pt modelId="{BD8C3199-AA71-4CE5-8711-278E9EB20D92}" type="pres">
      <dgm:prSet presAssocID="{530CEC2E-69FD-4A91-BDFA-116CEF7D1E4D}" presName="linNode" presStyleCnt="0"/>
      <dgm:spPr/>
    </dgm:pt>
    <dgm:pt modelId="{CE2889B0-2B4B-433F-A9E4-E43E1E92A97B}" type="pres">
      <dgm:prSet presAssocID="{530CEC2E-69FD-4A91-BDFA-116CEF7D1E4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79CD0F-C57D-4906-AE5A-FB941CB304BA}" type="pres">
      <dgm:prSet presAssocID="{530CEC2E-69FD-4A91-BDFA-116CEF7D1E4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7C51ADE-5003-47E7-98F3-5F981F2AA251}" srcId="{8E6FEDCC-D748-4F7D-9CA2-872ADDE4BCE9}" destId="{0BEAA3FA-2F09-4611-A95E-A7B5AE2D7DB7}" srcOrd="0" destOrd="0" parTransId="{C5C52531-8610-4480-9C54-16CF50E5D712}" sibTransId="{53B1F772-00B1-472D-852F-34AE393645D8}"/>
    <dgm:cxn modelId="{58F1B008-36B2-4BEB-B458-1D1D7F05DC3F}" type="presOf" srcId="{8BE48304-BD2F-4020-8731-3547C7FC1ADA}" destId="{9C79CD0F-C57D-4906-AE5A-FB941CB304BA}" srcOrd="0" destOrd="1" presId="urn:microsoft.com/office/officeart/2005/8/layout/vList5"/>
    <dgm:cxn modelId="{FEE68BBE-A2D5-4B7A-B37B-66AB3425F0D7}" srcId="{0BEAA3FA-2F09-4611-A95E-A7B5AE2D7DB7}" destId="{90EE3CFF-BE5D-4028-BCF1-0BEEEF418C31}" srcOrd="0" destOrd="0" parTransId="{6D6331BD-80F3-4F22-A110-FE3127B43C81}" sibTransId="{5352D6E9-F34D-4710-866D-41DC4D1E8393}"/>
    <dgm:cxn modelId="{61083729-9236-46BC-9E6E-2FFBABC560CB}" srcId="{8E6FEDCC-D748-4F7D-9CA2-872ADDE4BCE9}" destId="{530CEC2E-69FD-4A91-BDFA-116CEF7D1E4D}" srcOrd="1" destOrd="0" parTransId="{98C1E72A-3A71-4C8D-B8A2-02BFFA7A4B51}" sibTransId="{42A38E3D-017B-4166-9AE5-31132C8C62A2}"/>
    <dgm:cxn modelId="{6AB50562-EB4C-4A2F-A2AB-1C598763DB66}" type="presOf" srcId="{90EE3CFF-BE5D-4028-BCF1-0BEEEF418C31}" destId="{2E9DD452-391C-42F3-A010-9C947CAE265A}" srcOrd="0" destOrd="0" presId="urn:microsoft.com/office/officeart/2005/8/layout/vList5"/>
    <dgm:cxn modelId="{55468FDD-A832-43F4-B601-9BACCA267F44}" type="presOf" srcId="{0413C5CB-8B66-4583-8DFD-9131DA26E756}" destId="{2E9DD452-391C-42F3-A010-9C947CAE265A}" srcOrd="0" destOrd="1" presId="urn:microsoft.com/office/officeart/2005/8/layout/vList5"/>
    <dgm:cxn modelId="{96318270-9891-449D-AB37-7BB8BB52C4DE}" srcId="{530CEC2E-69FD-4A91-BDFA-116CEF7D1E4D}" destId="{8BE48304-BD2F-4020-8731-3547C7FC1ADA}" srcOrd="1" destOrd="0" parTransId="{685C65C1-384C-4109-842D-180E2A5046FE}" sibTransId="{D8ED5BD2-78CA-4177-A381-69EFCC45485D}"/>
    <dgm:cxn modelId="{CC6F649A-B45F-4D1D-B4C8-AEA0571921CB}" type="presOf" srcId="{83EA18FB-AD98-4458-AD9B-7D9967FE4F43}" destId="{2E9DD452-391C-42F3-A010-9C947CAE265A}" srcOrd="0" destOrd="3" presId="urn:microsoft.com/office/officeart/2005/8/layout/vList5"/>
    <dgm:cxn modelId="{20FD04AB-521C-4F3F-A10D-885E8F2D5DE0}" type="presOf" srcId="{0BEAA3FA-2F09-4611-A95E-A7B5AE2D7DB7}" destId="{30A2579A-D9F7-4595-A9A1-90608EF696C4}" srcOrd="0" destOrd="0" presId="urn:microsoft.com/office/officeart/2005/8/layout/vList5"/>
    <dgm:cxn modelId="{1CBB415F-D570-4AF9-B2BC-5EF8DB31A035}" srcId="{0BEAA3FA-2F09-4611-A95E-A7B5AE2D7DB7}" destId="{0413C5CB-8B66-4583-8DFD-9131DA26E756}" srcOrd="1" destOrd="0" parTransId="{0EE3D8DC-185E-459A-97D9-D328C62658B9}" sibTransId="{EE1F05F0-9FAD-41D2-B770-0217CB44D9E0}"/>
    <dgm:cxn modelId="{551E06F6-074F-4B91-91A4-86B4EAF485AC}" type="presOf" srcId="{530CEC2E-69FD-4A91-BDFA-116CEF7D1E4D}" destId="{CE2889B0-2B4B-433F-A9E4-E43E1E92A97B}" srcOrd="0" destOrd="0" presId="urn:microsoft.com/office/officeart/2005/8/layout/vList5"/>
    <dgm:cxn modelId="{F3B055B6-9FB4-43A2-B81D-E0A104DAF7E6}" srcId="{530CEC2E-69FD-4A91-BDFA-116CEF7D1E4D}" destId="{77D8AE59-C624-4B15-9B1A-B06532854638}" srcOrd="2" destOrd="0" parTransId="{C2DD1BCF-80B3-4611-9152-C97B9B79778B}" sibTransId="{129147C7-0B4A-4C07-9AB1-EBADD63CF1B8}"/>
    <dgm:cxn modelId="{94D8412F-141B-402A-869A-6CE8B61680E7}" type="presOf" srcId="{4F85FDC3-E013-43E5-B44E-0CE58FA3A183}" destId="{2E9DD452-391C-42F3-A010-9C947CAE265A}" srcOrd="0" destOrd="2" presId="urn:microsoft.com/office/officeart/2005/8/layout/vList5"/>
    <dgm:cxn modelId="{9C096315-7718-4A7D-B496-8ED3C1C89FB1}" type="presOf" srcId="{8E6FEDCC-D748-4F7D-9CA2-872ADDE4BCE9}" destId="{91912A5A-C9A9-4123-9915-14A8FFFDDBE8}" srcOrd="0" destOrd="0" presId="urn:microsoft.com/office/officeart/2005/8/layout/vList5"/>
    <dgm:cxn modelId="{1955F626-93B8-4C5B-ABE3-90CACBC1518B}" srcId="{530CEC2E-69FD-4A91-BDFA-116CEF7D1E4D}" destId="{B89DE45A-B938-408E-9378-A102706A77E2}" srcOrd="0" destOrd="0" parTransId="{EF50E5DF-23A4-477B-B1B1-10C805EA95D2}" sibTransId="{95980DFE-5A33-47DB-AF12-753D0EDE0CE6}"/>
    <dgm:cxn modelId="{14828920-D8FA-4A8F-8F49-926F25C02C4F}" srcId="{0BEAA3FA-2F09-4611-A95E-A7B5AE2D7DB7}" destId="{83EA18FB-AD98-4458-AD9B-7D9967FE4F43}" srcOrd="3" destOrd="0" parTransId="{7DB6DDE4-862D-41E1-B690-D5177CEE7955}" sibTransId="{504F906D-0942-4B8B-A683-49D8D039B194}"/>
    <dgm:cxn modelId="{A9E9E6BB-553E-4563-8275-218AC2FEBF74}" srcId="{0BEAA3FA-2F09-4611-A95E-A7B5AE2D7DB7}" destId="{4F85FDC3-E013-43E5-B44E-0CE58FA3A183}" srcOrd="2" destOrd="0" parTransId="{4B97A52F-0993-4DDC-ADDB-D2C4E05793B3}" sibTransId="{1AFC0E3B-16D6-4627-BAB7-0B3BC1C50244}"/>
    <dgm:cxn modelId="{BDDB30D3-6134-4FA4-A2F2-02AB82C76FB6}" type="presOf" srcId="{77D8AE59-C624-4B15-9B1A-B06532854638}" destId="{9C79CD0F-C57D-4906-AE5A-FB941CB304BA}" srcOrd="0" destOrd="2" presId="urn:microsoft.com/office/officeart/2005/8/layout/vList5"/>
    <dgm:cxn modelId="{0D4A772D-A043-466C-8400-6A1903644C25}" type="presOf" srcId="{B89DE45A-B938-408E-9378-A102706A77E2}" destId="{9C79CD0F-C57D-4906-AE5A-FB941CB304BA}" srcOrd="0" destOrd="0" presId="urn:microsoft.com/office/officeart/2005/8/layout/vList5"/>
    <dgm:cxn modelId="{FF8D041D-05B3-4CBA-AA59-C3EEAB1EDBD6}" type="presParOf" srcId="{91912A5A-C9A9-4123-9915-14A8FFFDDBE8}" destId="{0A8988D1-9313-44B2-BD2D-4E4930701F71}" srcOrd="0" destOrd="0" presId="urn:microsoft.com/office/officeart/2005/8/layout/vList5"/>
    <dgm:cxn modelId="{A975E110-277F-4D78-99C7-8627A8442FF4}" type="presParOf" srcId="{0A8988D1-9313-44B2-BD2D-4E4930701F71}" destId="{30A2579A-D9F7-4595-A9A1-90608EF696C4}" srcOrd="0" destOrd="0" presId="urn:microsoft.com/office/officeart/2005/8/layout/vList5"/>
    <dgm:cxn modelId="{44AC764B-94BF-44C5-8FF8-C8ADCD6C8198}" type="presParOf" srcId="{0A8988D1-9313-44B2-BD2D-4E4930701F71}" destId="{2E9DD452-391C-42F3-A010-9C947CAE265A}" srcOrd="1" destOrd="0" presId="urn:microsoft.com/office/officeart/2005/8/layout/vList5"/>
    <dgm:cxn modelId="{F6239C47-B636-44C9-9CC9-CFF30A871B97}" type="presParOf" srcId="{91912A5A-C9A9-4123-9915-14A8FFFDDBE8}" destId="{FA817A83-FC1F-445B-9D36-FD0E375FE85E}" srcOrd="1" destOrd="0" presId="urn:microsoft.com/office/officeart/2005/8/layout/vList5"/>
    <dgm:cxn modelId="{E1972BF9-0188-4F52-A07B-FAAC8737E394}" type="presParOf" srcId="{91912A5A-C9A9-4123-9915-14A8FFFDDBE8}" destId="{BD8C3199-AA71-4CE5-8711-278E9EB20D92}" srcOrd="2" destOrd="0" presId="urn:microsoft.com/office/officeart/2005/8/layout/vList5"/>
    <dgm:cxn modelId="{9F798FC3-D78E-437A-B747-B48963D0B588}" type="presParOf" srcId="{BD8C3199-AA71-4CE5-8711-278E9EB20D92}" destId="{CE2889B0-2B4B-433F-A9E4-E43E1E92A97B}" srcOrd="0" destOrd="0" presId="urn:microsoft.com/office/officeart/2005/8/layout/vList5"/>
    <dgm:cxn modelId="{A2660262-2167-472A-AB45-3D47AD68557D}" type="presParOf" srcId="{BD8C3199-AA71-4CE5-8711-278E9EB20D92}" destId="{9C79CD0F-C57D-4906-AE5A-FB941CB304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012A-56B3-4FC3-990E-B6532A0705E1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i="0" kern="1200" baseline="0" smtClean="0"/>
            <a:t>Institutional Arrangements</a:t>
          </a:r>
          <a:endParaRPr lang="de-DE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1" i="0" kern="1200" baseline="0" smtClean="0"/>
            <a:t>Delay in recent energy data / energy balance</a:t>
          </a:r>
          <a:endParaRPr lang="de-DE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1" i="0" kern="1200" baseline="0" smtClean="0"/>
            <a:t>Ownership for the „Product“</a:t>
          </a:r>
          <a:endParaRPr lang="de-DE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1" i="0" kern="1200" baseline="0" smtClean="0"/>
            <a:t>Lack of data in the official statistics</a:t>
          </a:r>
          <a:endParaRPr lang="de-DE" sz="1700" kern="1200"/>
        </a:p>
      </dsp:txBody>
      <dsp:txXfrm rot="5400000">
        <a:off x="1005" y="905192"/>
        <a:ext cx="2611933" cy="2715577"/>
      </dsp:txXfrm>
    </dsp:sp>
    <dsp:sp modelId="{52D6B755-C0B2-4429-A91B-B9216DA28E23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3">
            <a:shade val="80000"/>
            <a:hueOff val="-353608"/>
            <a:satOff val="-43088"/>
            <a:lumOff val="21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i="0" kern="1200" baseline="0" smtClean="0"/>
            <a:t>Access to higher Tier DatA</a:t>
          </a:r>
          <a:endParaRPr lang="de-DE" sz="2200" kern="1200"/>
        </a:p>
      </dsp:txBody>
      <dsp:txXfrm rot="5400000">
        <a:off x="2808833" y="905192"/>
        <a:ext cx="2611933" cy="2715577"/>
      </dsp:txXfrm>
    </dsp:sp>
    <dsp:sp modelId="{987F542D-1DD2-4298-ADE5-8333D96D8F2D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3">
            <a:shade val="80000"/>
            <a:hueOff val="-707216"/>
            <a:satOff val="-86176"/>
            <a:lumOff val="42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255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i="0" kern="1200" baseline="0" smtClean="0"/>
            <a:t>Dealing with confidential data</a:t>
          </a:r>
          <a:endParaRPr lang="de-DE" sz="2200" kern="1200"/>
        </a:p>
      </dsp:txBody>
      <dsp:txXfrm rot="5400000">
        <a:off x="5616662" y="905192"/>
        <a:ext cx="2611933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DD452-391C-42F3-A010-9C947CAE265A}">
      <dsp:nvSpPr>
        <dsp:cNvPr id="0" name=""/>
        <dsp:cNvSpPr/>
      </dsp:nvSpPr>
      <dsp:spPr>
        <a:xfrm rot="5400000">
          <a:off x="4717468" y="-1479510"/>
          <a:ext cx="1899934" cy="53340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baseline="0" dirty="0" smtClean="0"/>
            <a:t> early model of cooperation with the private sector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baseline="0" dirty="0" smtClean="0"/>
            <a:t> discontinued model: successive replacement by formal cooperation agreements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baseline="0" dirty="0" smtClean="0"/>
            <a:t> Associations commit themselves to provide annually activity data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baseline="0" dirty="0" smtClean="0"/>
            <a:t> Information on QA/QC are not settled, but were provided separately</a:t>
          </a:r>
          <a:endParaRPr lang="de-DE" sz="1500" kern="1200" dirty="0"/>
        </a:p>
      </dsp:txBody>
      <dsp:txXfrm rot="-5400000">
        <a:off x="3000408" y="330297"/>
        <a:ext cx="5241309" cy="1714440"/>
      </dsp:txXfrm>
    </dsp:sp>
    <dsp:sp modelId="{30A2579A-D9F7-4595-A9A1-90608EF696C4}">
      <dsp:nvSpPr>
        <dsp:cNvPr id="0" name=""/>
        <dsp:cNvSpPr/>
      </dsp:nvSpPr>
      <dsp:spPr>
        <a:xfrm>
          <a:off x="0" y="59"/>
          <a:ext cx="3000407" cy="23749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/>
            <a:t>Voluntary Commitments </a:t>
          </a:r>
          <a:endParaRPr lang="de-DE" sz="3200" kern="1200" dirty="0"/>
        </a:p>
      </dsp:txBody>
      <dsp:txXfrm>
        <a:off x="115934" y="115993"/>
        <a:ext cx="2768539" cy="2143049"/>
      </dsp:txXfrm>
    </dsp:sp>
    <dsp:sp modelId="{9C79CD0F-C57D-4906-AE5A-FB941CB304BA}">
      <dsp:nvSpPr>
        <dsp:cNvPr id="0" name=""/>
        <dsp:cNvSpPr/>
      </dsp:nvSpPr>
      <dsp:spPr>
        <a:xfrm rot="5400000">
          <a:off x="4717468" y="1014153"/>
          <a:ext cx="1899934" cy="53340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baseline="0" dirty="0" smtClean="0"/>
            <a:t> preferred form of cooperation with the private sector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baseline="0" dirty="0" smtClean="0"/>
            <a:t> Agreements with 5 business association and 3 enterprises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baseline="0" dirty="0" smtClean="0"/>
            <a:t> establish details on the cooperation, data provision, QA/QC  information and contact information</a:t>
          </a:r>
          <a:endParaRPr lang="de-DE" sz="1500" kern="1200" dirty="0"/>
        </a:p>
      </dsp:txBody>
      <dsp:txXfrm rot="-5400000">
        <a:off x="3000408" y="2823961"/>
        <a:ext cx="5241309" cy="1714440"/>
      </dsp:txXfrm>
    </dsp:sp>
    <dsp:sp modelId="{CE2889B0-2B4B-433F-A9E4-E43E1E92A97B}">
      <dsp:nvSpPr>
        <dsp:cNvPr id="0" name=""/>
        <dsp:cNvSpPr/>
      </dsp:nvSpPr>
      <dsp:spPr>
        <a:xfrm>
          <a:off x="0" y="2493722"/>
          <a:ext cx="3000407" cy="23749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/>
            <a:t>Codified Cooperation Agreements</a:t>
          </a:r>
          <a:endParaRPr lang="de-DE" sz="3200" kern="1200" dirty="0"/>
        </a:p>
      </dsp:txBody>
      <dsp:txXfrm>
        <a:off x="115934" y="2609656"/>
        <a:ext cx="2768539" cy="2143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AA55-EBE3-43BD-8238-22141FCE6610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F5EB-BC31-4892-BE52-DC6B6CF2D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13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4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F5EB-BC31-4892-BE52-DC6B6CF2D7B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15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387815" y="1076546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dirty="0">
                <a:solidFill>
                  <a:prstClr val="white"/>
                </a:solidFill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413999" y="3798000"/>
            <a:ext cx="8280000" cy="2340000"/>
          </a:xfr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60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92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9075" y="1009652"/>
            <a:ext cx="8547100" cy="4867275"/>
          </a:xfrm>
        </p:spPr>
        <p:txBody>
          <a:bodyPr wrap="square" lIns="108000" tIns="72000" rIns="0" bIns="72000">
            <a:noAutofit/>
          </a:bodyPr>
          <a:lstStyle>
            <a:lvl1pPr>
              <a:buClr>
                <a:srgbClr val="009BD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9BD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BD5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390550"/>
            <a:ext cx="8572500" cy="346249"/>
          </a:xfrm>
          <a:solidFill>
            <a:schemeClr val="bg1"/>
          </a:solidFill>
        </p:spPr>
        <p:txBody>
          <a:bodyPr wrap="square" lIns="108000" rIns="0">
            <a:spAutoFit/>
          </a:bodyPr>
          <a:lstStyle>
            <a:lvl1pPr marL="0" indent="0">
              <a:spcBef>
                <a:spcPts val="0"/>
              </a:spcBef>
              <a:buNone/>
              <a:defRPr sz="1950" b="1">
                <a:solidFill>
                  <a:srgbClr val="009BD5"/>
                </a:solidFill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 flipH="1">
            <a:off x="333370" y="6353177"/>
            <a:ext cx="266703" cy="504825"/>
          </a:xfrm>
          <a:prstGeom prst="rect">
            <a:avLst/>
          </a:prstGeom>
          <a:solidFill>
            <a:srgbClr val="009BD5"/>
          </a:solidFill>
          <a:ln w="0">
            <a:noFill/>
          </a:ln>
        </p:spPr>
        <p:txBody>
          <a:bodyPr vert="horz" lIns="0" tIns="54000" rIns="0" bIns="0" rtlCol="0" anchor="t" anchorCtr="1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342900">
              <a:defRPr/>
            </a:pPr>
            <a:fld id="{93320ED0-9B74-634C-BD10-48D7751A4983}" type="slidenum">
              <a:rPr lang="de-DE" sz="600" b="1" smtClean="0">
                <a:solidFill>
                  <a:prstClr val="white"/>
                </a:solidFill>
              </a:rPr>
              <a:pPr defTabSz="342900">
                <a:defRPr/>
              </a:pPr>
              <a:t>‹Nr.›</a:t>
            </a:fld>
            <a:endParaRPr lang="de-DE" sz="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0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387815" y="1076546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dirty="0">
                <a:solidFill>
                  <a:prstClr val="white"/>
                </a:solidFill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414000" y="1872000"/>
            <a:ext cx="8280000" cy="36000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413999" y="3798000"/>
            <a:ext cx="8280000" cy="2340000"/>
          </a:xfr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4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6"/>
            <a:ext cx="8207375" cy="2873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172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6102688" cy="4868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/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3" y="1497013"/>
            <a:ext cx="2036762" cy="4865687"/>
          </a:xfr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65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2" y="1497013"/>
            <a:ext cx="2009237" cy="4865687"/>
          </a:xfr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8" y="1497013"/>
            <a:ext cx="6102350" cy="48656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91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2991600" cy="4868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/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2" y="1497012"/>
            <a:ext cx="5155103" cy="39024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58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360363"/>
            <a:ext cx="8229600" cy="721677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88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6102350" cy="4582099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23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8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14338" y="3218400"/>
            <a:ext cx="5597525" cy="1584325"/>
          </a:xfrm>
        </p:spPr>
        <p:txBody>
          <a:bodyPr/>
          <a:lstStyle>
            <a:lvl1pPr>
              <a:defRPr b="0" cap="none" baseline="0"/>
            </a:lvl1pPr>
            <a:lvl2pPr marL="0" indent="0">
              <a:buNone/>
              <a:defRPr b="1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</a:p>
          <a:p>
            <a:pPr lvl="3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 descr="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4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6"/>
            <a:ext cx="8207375" cy="2873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5519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068960"/>
            <a:ext cx="8642350" cy="72008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 smtClean="0"/>
              <a:t>Zwischenüberschrift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33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010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9075" y="1009652"/>
            <a:ext cx="8547100" cy="4867275"/>
          </a:xfrm>
        </p:spPr>
        <p:txBody>
          <a:bodyPr wrap="square" lIns="108000" tIns="72000" rIns="0" bIns="72000">
            <a:noAutofit/>
          </a:bodyPr>
          <a:lstStyle>
            <a:lvl1pPr>
              <a:buClr>
                <a:srgbClr val="009BD5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9BD5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BD5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390550"/>
            <a:ext cx="8572500" cy="346249"/>
          </a:xfrm>
          <a:solidFill>
            <a:schemeClr val="bg1"/>
          </a:solidFill>
        </p:spPr>
        <p:txBody>
          <a:bodyPr wrap="square" lIns="108000" rIns="0">
            <a:spAutoFit/>
          </a:bodyPr>
          <a:lstStyle>
            <a:lvl1pPr marL="0" indent="0">
              <a:spcBef>
                <a:spcPts val="0"/>
              </a:spcBef>
              <a:buNone/>
              <a:defRPr sz="1950" b="1">
                <a:solidFill>
                  <a:srgbClr val="009BD5"/>
                </a:solidFill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 flipH="1">
            <a:off x="333370" y="6353177"/>
            <a:ext cx="266703" cy="504825"/>
          </a:xfrm>
          <a:prstGeom prst="rect">
            <a:avLst/>
          </a:prstGeom>
          <a:solidFill>
            <a:srgbClr val="009BD5"/>
          </a:solidFill>
          <a:ln w="0">
            <a:noFill/>
          </a:ln>
        </p:spPr>
        <p:txBody>
          <a:bodyPr vert="horz" lIns="0" tIns="54000" rIns="0" bIns="0" rtlCol="0" anchor="t" anchorCtr="1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defTabSz="342900">
              <a:defRPr/>
            </a:pPr>
            <a:fld id="{93320ED0-9B74-634C-BD10-48D7751A4983}" type="slidenum">
              <a:rPr lang="de-DE" sz="600" b="1" smtClean="0">
                <a:solidFill>
                  <a:prstClr val="white"/>
                </a:solidFill>
              </a:rPr>
              <a:pPr defTabSz="342900">
                <a:defRPr/>
              </a:pPr>
              <a:t>‹Nr.›</a:t>
            </a:fld>
            <a:endParaRPr lang="de-DE" sz="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6102688" cy="4868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/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3" y="1497013"/>
            <a:ext cx="2036762" cy="4865687"/>
          </a:xfr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9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2" y="1497013"/>
            <a:ext cx="2009237" cy="4865687"/>
          </a:xfr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414338" y="1497013"/>
            <a:ext cx="6102350" cy="48656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0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2991600" cy="4868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/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3541222" y="1497012"/>
            <a:ext cx="5155103" cy="39024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2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360363"/>
            <a:ext cx="8229600" cy="721677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3528572" y="1497012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414338" y="3852000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528572" y="3852000"/>
            <a:ext cx="2988000" cy="22320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60000" y="1497013"/>
            <a:ext cx="2052000" cy="2736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17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14338" y="1497012"/>
            <a:ext cx="6102350" cy="4582099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3492500" y="6237288"/>
            <a:ext cx="5203825" cy="125412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6659563" y="1497013"/>
            <a:ext cx="2017710" cy="2736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52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8" y="1922400"/>
            <a:ext cx="5597822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14338" y="3218400"/>
            <a:ext cx="5597525" cy="1584325"/>
          </a:xfrm>
        </p:spPr>
        <p:txBody>
          <a:bodyPr/>
          <a:lstStyle>
            <a:lvl1pPr>
              <a:defRPr b="0" cap="none" baseline="0"/>
            </a:lvl1pPr>
            <a:lvl2pPr marL="0" indent="0">
              <a:buNone/>
              <a:defRPr b="1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</a:p>
          <a:p>
            <a:pPr lvl="3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 descr="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2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068960"/>
            <a:ext cx="8642350" cy="72008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 smtClean="0"/>
              <a:t>Zwischenüberschrift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62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1587" y="-3175"/>
            <a:ext cx="9140825" cy="6858000"/>
          </a:xfrm>
          <a:prstGeom prst="rect">
            <a:avLst/>
          </a:prstGeom>
          <a:solidFill>
            <a:srgbClr val="E3E4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34938" y="127000"/>
            <a:ext cx="8874125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588" y="6594475"/>
            <a:ext cx="9140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13999" y="473825"/>
            <a:ext cx="828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03648" y="6597353"/>
            <a:ext cx="5112568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117018" y="6597353"/>
            <a:ext cx="55726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312738"/>
            <a:ext cx="133200" cy="7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414000" y="1497013"/>
            <a:ext cx="8280000" cy="486568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eta Offc" pitchFamily="34" charset="0"/>
              <a:buNone/>
              <a:tabLst/>
              <a:defRPr/>
            </a:pPr>
            <a:r>
              <a:rPr lang="de-DE" dirty="0" smtClean="0"/>
              <a:t>Zweite Ebene</a:t>
            </a:r>
          </a:p>
          <a:p>
            <a:pPr marL="162000" marR="0" lvl="2" indent="-16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eta Offc" pitchFamily="34" charset="0"/>
              <a:buChar char="•"/>
              <a:tabLst/>
              <a:defRPr/>
            </a:pPr>
            <a:r>
              <a:rPr lang="de-DE" dirty="0" smtClean="0"/>
              <a:t>Dritte Ebene</a:t>
            </a:r>
          </a:p>
          <a:p>
            <a:pPr marL="324000" marR="0" lvl="3" indent="-16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 smtClean="0"/>
              <a:t>Vierte Ebene</a:t>
            </a:r>
          </a:p>
          <a:p>
            <a:pPr marL="486000" marR="0" lvl="4" indent="-16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3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1587" y="-3175"/>
            <a:ext cx="9140825" cy="6858000"/>
          </a:xfrm>
          <a:prstGeom prst="rect">
            <a:avLst/>
          </a:prstGeom>
          <a:solidFill>
            <a:srgbClr val="E3E4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34938" y="127000"/>
            <a:ext cx="8874125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588" y="6594475"/>
            <a:ext cx="9140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13999" y="473825"/>
            <a:ext cx="828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15925" y="6597353"/>
            <a:ext cx="98772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03648" y="6597353"/>
            <a:ext cx="5112568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117018" y="6597353"/>
            <a:ext cx="55726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F0D2E71-061B-4E4D-BF94-C6A9FAAAA5EA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0" y="312738"/>
            <a:ext cx="133200" cy="7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414000" y="1497013"/>
            <a:ext cx="8280000" cy="486568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eta Offc" pitchFamily="34" charset="0"/>
              <a:buNone/>
              <a:tabLst/>
              <a:defRPr/>
            </a:pPr>
            <a:r>
              <a:rPr lang="de-DE" dirty="0" smtClean="0"/>
              <a:t>Zweite Ebene</a:t>
            </a:r>
          </a:p>
          <a:p>
            <a:pPr marL="162000" marR="0" lvl="2" indent="-16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eta Offc" pitchFamily="34" charset="0"/>
              <a:buChar char="•"/>
              <a:tabLst/>
              <a:defRPr/>
            </a:pPr>
            <a:r>
              <a:rPr lang="de-DE" dirty="0" smtClean="0"/>
              <a:t>Dritte Ebene</a:t>
            </a:r>
          </a:p>
          <a:p>
            <a:pPr marL="324000" marR="0" lvl="3" indent="-16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 smtClean="0"/>
              <a:t>Vierte Ebene</a:t>
            </a:r>
          </a:p>
          <a:p>
            <a:pPr marL="486000" marR="0" lvl="4" indent="-16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7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280000" cy="1476000"/>
          </a:xfrm>
        </p:spPr>
        <p:txBody>
          <a:bodyPr/>
          <a:lstStyle/>
          <a:p>
            <a:r>
              <a:rPr lang="en-US" dirty="0"/>
              <a:t>Challenges and benefits in meeting MRV requirements under the </a:t>
            </a:r>
            <a:r>
              <a:rPr lang="en-US" dirty="0" smtClean="0"/>
              <a:t>UNFCCC</a:t>
            </a:r>
            <a:endParaRPr lang="de-DE" sz="320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73539" y="2186800"/>
            <a:ext cx="8280000" cy="360000"/>
          </a:xfrm>
        </p:spPr>
        <p:txBody>
          <a:bodyPr/>
          <a:lstStyle/>
          <a:p>
            <a:r>
              <a:rPr lang="en-US" dirty="0" smtClean="0"/>
              <a:t>Side Event: </a:t>
            </a:r>
            <a:r>
              <a:rPr lang="en-US" b="1" dirty="0" smtClean="0"/>
              <a:t>Enhancing </a:t>
            </a:r>
            <a:r>
              <a:rPr lang="en-US" b="1" dirty="0"/>
              <a:t>transparency around NDCs for benefits beyond reporting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23528" y="5085184"/>
            <a:ext cx="8280000" cy="1440160"/>
          </a:xfrm>
        </p:spPr>
        <p:txBody>
          <a:bodyPr/>
          <a:lstStyle/>
          <a:p>
            <a:r>
              <a:rPr lang="en-US" dirty="0" smtClean="0"/>
              <a:t>Dirk Günther</a:t>
            </a:r>
          </a:p>
          <a:p>
            <a:r>
              <a:rPr lang="de-DE" dirty="0"/>
              <a:t>German </a:t>
            </a:r>
            <a:r>
              <a:rPr lang="de-DE" dirty="0" smtClean="0"/>
              <a:t>Environment Agency</a:t>
            </a:r>
            <a:endParaRPr lang="en-US" dirty="0" smtClean="0"/>
          </a:p>
          <a:p>
            <a:r>
              <a:rPr lang="en-US" dirty="0" smtClean="0"/>
              <a:t>Section Emissions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faced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establishment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MRV </a:t>
            </a:r>
            <a:r>
              <a:rPr lang="de-DE" dirty="0" err="1" smtClean="0"/>
              <a:t>system</a:t>
            </a:r>
            <a:r>
              <a:rPr lang="de-DE" dirty="0" smtClean="0"/>
              <a:t>  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5163"/>
              </p:ext>
            </p:extLst>
          </p:nvPr>
        </p:nvGraphicFramePr>
        <p:xfrm>
          <a:off x="414000" y="149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3648" y="6597353"/>
            <a:ext cx="5458398" cy="260648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8622"/>
            <a:ext cx="8229600" cy="605368"/>
          </a:xfrm>
        </p:spPr>
        <p:txBody>
          <a:bodyPr/>
          <a:lstStyle/>
          <a:p>
            <a:r>
              <a:rPr lang="en-US" dirty="0" smtClean="0"/>
              <a:t>Details on the Institutional Arrangements:</a:t>
            </a:r>
            <a:br>
              <a:rPr lang="en-US" dirty="0" smtClean="0"/>
            </a:br>
            <a:r>
              <a:rPr lang="en-US" dirty="0" smtClean="0"/>
              <a:t>Cooperation Agreements with enterprises and business associations</a:t>
            </a:r>
            <a:endParaRPr lang="en-US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50430"/>
              </p:ext>
            </p:extLst>
          </p:nvPr>
        </p:nvGraphicFramePr>
        <p:xfrm>
          <a:off x="414000" y="1494000"/>
          <a:ext cx="8334464" cy="486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15925" y="6597353"/>
            <a:ext cx="987723" cy="260648"/>
          </a:xfrm>
        </p:spPr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03648" y="6597353"/>
            <a:ext cx="5474582" cy="260648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A2579A-D9F7-4595-A9A1-90608EF69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9DD452-391C-42F3-A010-9C947CAE2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2889B0-2B4B-433F-A9E4-E43E1E92A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C79CD0F-C57D-4906-AE5A-FB941CB30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 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MRV System 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65" y="1446757"/>
            <a:ext cx="4182407" cy="30248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228915" y="6597650"/>
            <a:ext cx="987425" cy="260350"/>
          </a:xfrm>
        </p:spPr>
        <p:txBody>
          <a:bodyPr/>
          <a:lstStyle/>
          <a:p>
            <a:pPr algn="r"/>
            <a:r>
              <a:rPr lang="de-DE" dirty="0" smtClean="0">
                <a:solidFill>
                  <a:prstClr val="white"/>
                </a:solidFill>
              </a:rPr>
              <a:t>21.06.2017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16520" y="6597650"/>
            <a:ext cx="5510261" cy="26035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Side Event: Enhancing transparency around NDCs for benefits beyond reporting</a:t>
            </a: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872" y="1314028"/>
            <a:ext cx="2435155" cy="34361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471" y="2753570"/>
            <a:ext cx="2432434" cy="343610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445" y="2753570"/>
            <a:ext cx="2659745" cy="33823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985" y="3154245"/>
            <a:ext cx="2520331" cy="33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UBA">
      <a:dk1>
        <a:sysClr val="windowText" lastClr="000000"/>
      </a:dk1>
      <a:lt1>
        <a:sysClr val="window" lastClr="FFFFFF"/>
      </a:lt1>
      <a:dk2>
        <a:srgbClr val="5EAD35"/>
      </a:dk2>
      <a:lt2>
        <a:srgbClr val="F2F2F2"/>
      </a:lt2>
      <a:accent1>
        <a:srgbClr val="E2007A"/>
      </a:accent1>
      <a:accent2>
        <a:srgbClr val="5EAD35"/>
      </a:accent2>
      <a:accent3>
        <a:srgbClr val="007626"/>
      </a:accent3>
      <a:accent4>
        <a:srgbClr val="A5A5A5"/>
      </a:accent4>
      <a:accent5>
        <a:srgbClr val="7F7F7F"/>
      </a:accent5>
      <a:accent6>
        <a:srgbClr val="4D4D4D"/>
      </a:accent6>
      <a:hlink>
        <a:srgbClr val="007626"/>
      </a:hlink>
      <a:folHlink>
        <a:srgbClr val="007626"/>
      </a:folHlink>
    </a:clrScheme>
    <a:fontScheme name="Benutzerdefiniert 4">
      <a:majorFont>
        <a:latin typeface="Meta Offc Bold"/>
        <a:ea typeface=""/>
        <a:cs typeface=""/>
      </a:majorFont>
      <a:minorFont>
        <a:latin typeface="Meta Off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UBA">
      <a:dk1>
        <a:sysClr val="windowText" lastClr="000000"/>
      </a:dk1>
      <a:lt1>
        <a:sysClr val="window" lastClr="FFFFFF"/>
      </a:lt1>
      <a:dk2>
        <a:srgbClr val="5EAD35"/>
      </a:dk2>
      <a:lt2>
        <a:srgbClr val="F2F2F2"/>
      </a:lt2>
      <a:accent1>
        <a:srgbClr val="E2007A"/>
      </a:accent1>
      <a:accent2>
        <a:srgbClr val="5EAD35"/>
      </a:accent2>
      <a:accent3>
        <a:srgbClr val="007626"/>
      </a:accent3>
      <a:accent4>
        <a:srgbClr val="A5A5A5"/>
      </a:accent4>
      <a:accent5>
        <a:srgbClr val="7F7F7F"/>
      </a:accent5>
      <a:accent6>
        <a:srgbClr val="4D4D4D"/>
      </a:accent6>
      <a:hlink>
        <a:srgbClr val="007626"/>
      </a:hlink>
      <a:folHlink>
        <a:srgbClr val="007626"/>
      </a:folHlink>
    </a:clrScheme>
    <a:fontScheme name="Benutzerdefiniert 4">
      <a:majorFont>
        <a:latin typeface="Meta Offc Bold"/>
        <a:ea typeface=""/>
        <a:cs typeface=""/>
      </a:majorFont>
      <a:minorFont>
        <a:latin typeface="Meta Off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</Words>
  <Application>Microsoft Office PowerPoint</Application>
  <PresentationFormat>Bildschirmpräsentation (4:3)</PresentationFormat>
  <Paragraphs>31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Meta Offc</vt:lpstr>
      <vt:lpstr>Meta Offc Bold</vt:lpstr>
      <vt:lpstr>Symbol</vt:lpstr>
      <vt:lpstr>Larissa-Design</vt:lpstr>
      <vt:lpstr>1_Larissa-Design</vt:lpstr>
      <vt:lpstr>Side Event: Enhancing transparency around NDCs for benefits beyond reporting</vt:lpstr>
      <vt:lpstr>Main challenges faced in the establishment of the MRV system  </vt:lpstr>
      <vt:lpstr>Details on the Institutional Arrangements: Cooperation Agreements with enterprises and business associations</vt:lpstr>
      <vt:lpstr>National benefits from established MRV System </vt:lpstr>
    </vt:vector>
  </TitlesOfParts>
  <Company>UBA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Dirk</dc:creator>
  <cp:lastModifiedBy>Günther, Dirk</cp:lastModifiedBy>
  <cp:revision>13</cp:revision>
  <dcterms:created xsi:type="dcterms:W3CDTF">2019-06-19T13:04:50Z</dcterms:created>
  <dcterms:modified xsi:type="dcterms:W3CDTF">2019-06-19T15:24:44Z</dcterms:modified>
</cp:coreProperties>
</file>